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7"/>
  </p:notesMasterIdLst>
  <p:sldIdLst>
    <p:sldId id="256" r:id="rId2"/>
    <p:sldId id="257" r:id="rId3"/>
    <p:sldId id="395" r:id="rId4"/>
    <p:sldId id="420" r:id="rId5"/>
    <p:sldId id="421" r:id="rId6"/>
    <p:sldId id="324" r:id="rId7"/>
    <p:sldId id="328" r:id="rId8"/>
    <p:sldId id="329" r:id="rId9"/>
    <p:sldId id="330" r:id="rId10"/>
    <p:sldId id="378" r:id="rId11"/>
    <p:sldId id="379" r:id="rId12"/>
    <p:sldId id="380" r:id="rId13"/>
    <p:sldId id="381" r:id="rId14"/>
    <p:sldId id="382" r:id="rId15"/>
    <p:sldId id="383" r:id="rId16"/>
    <p:sldId id="384" r:id="rId17"/>
    <p:sldId id="386" r:id="rId18"/>
    <p:sldId id="387" r:id="rId19"/>
    <p:sldId id="388" r:id="rId20"/>
    <p:sldId id="389" r:id="rId21"/>
    <p:sldId id="391" r:id="rId22"/>
    <p:sldId id="392" r:id="rId23"/>
    <p:sldId id="400" r:id="rId24"/>
    <p:sldId id="408" r:id="rId25"/>
    <p:sldId id="409" r:id="rId26"/>
    <p:sldId id="406" r:id="rId27"/>
    <p:sldId id="422" r:id="rId28"/>
    <p:sldId id="423" r:id="rId29"/>
    <p:sldId id="396" r:id="rId30"/>
    <p:sldId id="397" r:id="rId31"/>
    <p:sldId id="399" r:id="rId32"/>
    <p:sldId id="385" r:id="rId33"/>
    <p:sldId id="368" r:id="rId34"/>
    <p:sldId id="369" r:id="rId35"/>
    <p:sldId id="376" r:id="rId36"/>
    <p:sldId id="337" r:id="rId37"/>
    <p:sldId id="331" r:id="rId38"/>
    <p:sldId id="410" r:id="rId39"/>
    <p:sldId id="335" r:id="rId40"/>
    <p:sldId id="336" r:id="rId41"/>
    <p:sldId id="344" r:id="rId42"/>
    <p:sldId id="411" r:id="rId43"/>
    <p:sldId id="351" r:id="rId44"/>
    <p:sldId id="353" r:id="rId45"/>
    <p:sldId id="355" r:id="rId46"/>
    <p:sldId id="354" r:id="rId47"/>
    <p:sldId id="360" r:id="rId48"/>
    <p:sldId id="358" r:id="rId49"/>
    <p:sldId id="359" r:id="rId50"/>
    <p:sldId id="367" r:id="rId51"/>
    <p:sldId id="363" r:id="rId52"/>
    <p:sldId id="366" r:id="rId53"/>
    <p:sldId id="338" r:id="rId54"/>
    <p:sldId id="413" r:id="rId55"/>
    <p:sldId id="414" r:id="rId56"/>
    <p:sldId id="415" r:id="rId57"/>
    <p:sldId id="416" r:id="rId58"/>
    <p:sldId id="417" r:id="rId59"/>
    <p:sldId id="418" r:id="rId60"/>
    <p:sldId id="419" r:id="rId61"/>
    <p:sldId id="425" r:id="rId62"/>
    <p:sldId id="426" r:id="rId63"/>
    <p:sldId id="424" r:id="rId64"/>
    <p:sldId id="301" r:id="rId65"/>
    <p:sldId id="266" r:id="rId6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097" autoAdjust="0"/>
    <p:restoredTop sz="94660"/>
  </p:normalViewPr>
  <p:slideViewPr>
    <p:cSldViewPr>
      <p:cViewPr>
        <p:scale>
          <a:sx n="80" d="100"/>
          <a:sy n="80" d="100"/>
        </p:scale>
        <p:origin x="-1890"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5D6DDE5-2901-384F-8419-1121C5394823}" type="doc">
      <dgm:prSet loTypeId="urn:microsoft.com/office/officeart/2005/8/layout/process2" loCatId="process" qsTypeId="urn:microsoft.com/office/officeart/2005/8/quickstyle/simple4" qsCatId="simple" csTypeId="urn:microsoft.com/office/officeart/2005/8/colors/accent5_5" csCatId="accent5" phldr="1"/>
      <dgm:spPr/>
    </dgm:pt>
    <dgm:pt modelId="{93B7DA26-7695-7B48-BA0F-FFF6F776CB4C}">
      <dgm:prSet phldrT="[Text]"/>
      <dgm:spPr/>
      <dgm:t>
        <a:bodyPr/>
        <a:lstStyle/>
        <a:p>
          <a:r>
            <a:rPr lang="en-US" dirty="0" smtClean="0"/>
            <a:t>Photos / Videos</a:t>
          </a:r>
          <a:endParaRPr lang="en-US" dirty="0"/>
        </a:p>
      </dgm:t>
    </dgm:pt>
    <dgm:pt modelId="{4D652E32-DFD9-1B46-BA6E-375AC55A1DDB}" type="parTrans" cxnId="{FDF19D8C-7A9F-6A4C-B93A-A47E9F9FF64F}">
      <dgm:prSet/>
      <dgm:spPr/>
      <dgm:t>
        <a:bodyPr/>
        <a:lstStyle/>
        <a:p>
          <a:endParaRPr lang="en-US"/>
        </a:p>
      </dgm:t>
    </dgm:pt>
    <dgm:pt modelId="{B6CC56CB-E649-164F-8269-9CB5A7EFF15C}" type="sibTrans" cxnId="{FDF19D8C-7A9F-6A4C-B93A-A47E9F9FF64F}">
      <dgm:prSet/>
      <dgm:spPr/>
      <dgm:t>
        <a:bodyPr/>
        <a:lstStyle/>
        <a:p>
          <a:endParaRPr lang="en-US" dirty="0"/>
        </a:p>
      </dgm:t>
    </dgm:pt>
    <dgm:pt modelId="{832B7CC3-12DB-3740-82EA-BF7194520C43}">
      <dgm:prSet phldrT="[Tex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dirty="0" smtClean="0"/>
            <a:t>Links</a:t>
          </a:r>
        </a:p>
      </dgm:t>
    </dgm:pt>
    <dgm:pt modelId="{37B119B4-796C-D546-8A2D-406513900308}" type="parTrans" cxnId="{304F830A-3D8E-BA46-85D4-54FA94A0FCB8}">
      <dgm:prSet/>
      <dgm:spPr/>
      <dgm:t>
        <a:bodyPr/>
        <a:lstStyle/>
        <a:p>
          <a:endParaRPr lang="en-US"/>
        </a:p>
      </dgm:t>
    </dgm:pt>
    <dgm:pt modelId="{2413CC1C-B1D3-B74E-AD5F-8F1585705B0E}" type="sibTrans" cxnId="{304F830A-3D8E-BA46-85D4-54FA94A0FCB8}">
      <dgm:prSet/>
      <dgm:spPr/>
      <dgm:t>
        <a:bodyPr/>
        <a:lstStyle/>
        <a:p>
          <a:endParaRPr lang="en-US"/>
        </a:p>
      </dgm:t>
    </dgm:pt>
    <dgm:pt modelId="{9376F8CE-9A84-4335-8362-792B84271F7B}">
      <dgm:prSet/>
      <dgm:spPr/>
      <dgm:t>
        <a:bodyPr/>
        <a:lstStyle/>
        <a:p>
          <a:r>
            <a:rPr lang="en-US" dirty="0" smtClean="0"/>
            <a:t>Status Updates</a:t>
          </a:r>
          <a:endParaRPr lang="en-US" dirty="0"/>
        </a:p>
      </dgm:t>
    </dgm:pt>
    <dgm:pt modelId="{1641BE1C-5896-4E19-B183-2E8FC36D07BD}" type="parTrans" cxnId="{59F0486E-2724-4ED6-A23C-AFBF5918BDD2}">
      <dgm:prSet/>
      <dgm:spPr/>
      <dgm:t>
        <a:bodyPr/>
        <a:lstStyle/>
        <a:p>
          <a:endParaRPr lang="en-US"/>
        </a:p>
      </dgm:t>
    </dgm:pt>
    <dgm:pt modelId="{40831836-BBF6-4A13-BFAA-0CE03EEE1DE2}" type="sibTrans" cxnId="{59F0486E-2724-4ED6-A23C-AFBF5918BDD2}">
      <dgm:prSet/>
      <dgm:spPr/>
      <dgm:t>
        <a:bodyPr/>
        <a:lstStyle/>
        <a:p>
          <a:endParaRPr lang="en-US" dirty="0"/>
        </a:p>
      </dgm:t>
    </dgm:pt>
    <dgm:pt modelId="{4CD708C5-7FCD-3A42-91FE-7AA10566AE89}" type="pres">
      <dgm:prSet presAssocID="{35D6DDE5-2901-384F-8419-1121C5394823}" presName="linearFlow" presStyleCnt="0">
        <dgm:presLayoutVars>
          <dgm:resizeHandles val="exact"/>
        </dgm:presLayoutVars>
      </dgm:prSet>
      <dgm:spPr/>
    </dgm:pt>
    <dgm:pt modelId="{219396F2-FE49-F548-9E1B-8B45B3D7DF0D}" type="pres">
      <dgm:prSet presAssocID="{93B7DA26-7695-7B48-BA0F-FFF6F776CB4C}" presName="node" presStyleLbl="node1" presStyleIdx="0" presStyleCnt="3">
        <dgm:presLayoutVars>
          <dgm:bulletEnabled val="1"/>
        </dgm:presLayoutVars>
      </dgm:prSet>
      <dgm:spPr/>
      <dgm:t>
        <a:bodyPr/>
        <a:lstStyle/>
        <a:p>
          <a:endParaRPr lang="en-US"/>
        </a:p>
      </dgm:t>
    </dgm:pt>
    <dgm:pt modelId="{826CB3AA-71DF-F640-A733-6B1C4EDEC61B}" type="pres">
      <dgm:prSet presAssocID="{B6CC56CB-E649-164F-8269-9CB5A7EFF15C}" presName="sibTrans" presStyleLbl="sibTrans2D1" presStyleIdx="0" presStyleCnt="2"/>
      <dgm:spPr/>
      <dgm:t>
        <a:bodyPr/>
        <a:lstStyle/>
        <a:p>
          <a:endParaRPr lang="en-US"/>
        </a:p>
      </dgm:t>
    </dgm:pt>
    <dgm:pt modelId="{7BE02D7F-B1C5-AF4D-A414-4B9EBA4AF1CA}" type="pres">
      <dgm:prSet presAssocID="{B6CC56CB-E649-164F-8269-9CB5A7EFF15C}" presName="connectorText" presStyleLbl="sibTrans2D1" presStyleIdx="0" presStyleCnt="2"/>
      <dgm:spPr/>
      <dgm:t>
        <a:bodyPr/>
        <a:lstStyle/>
        <a:p>
          <a:endParaRPr lang="en-US"/>
        </a:p>
      </dgm:t>
    </dgm:pt>
    <dgm:pt modelId="{E8C08EA7-277C-49A5-AD13-7CBDED6C88D7}" type="pres">
      <dgm:prSet presAssocID="{9376F8CE-9A84-4335-8362-792B84271F7B}" presName="node" presStyleLbl="node1" presStyleIdx="1" presStyleCnt="3">
        <dgm:presLayoutVars>
          <dgm:bulletEnabled val="1"/>
        </dgm:presLayoutVars>
      </dgm:prSet>
      <dgm:spPr/>
      <dgm:t>
        <a:bodyPr/>
        <a:lstStyle/>
        <a:p>
          <a:endParaRPr lang="en-US"/>
        </a:p>
      </dgm:t>
    </dgm:pt>
    <dgm:pt modelId="{77ABF9C9-8DB2-4B13-A0F8-1734C5173C64}" type="pres">
      <dgm:prSet presAssocID="{40831836-BBF6-4A13-BFAA-0CE03EEE1DE2}" presName="sibTrans" presStyleLbl="sibTrans2D1" presStyleIdx="1" presStyleCnt="2"/>
      <dgm:spPr/>
      <dgm:t>
        <a:bodyPr/>
        <a:lstStyle/>
        <a:p>
          <a:endParaRPr lang="en-US"/>
        </a:p>
      </dgm:t>
    </dgm:pt>
    <dgm:pt modelId="{3B38E9FF-BD23-4863-A23D-DACEEC33927B}" type="pres">
      <dgm:prSet presAssocID="{40831836-BBF6-4A13-BFAA-0CE03EEE1DE2}" presName="connectorText" presStyleLbl="sibTrans2D1" presStyleIdx="1" presStyleCnt="2"/>
      <dgm:spPr/>
      <dgm:t>
        <a:bodyPr/>
        <a:lstStyle/>
        <a:p>
          <a:endParaRPr lang="en-US"/>
        </a:p>
      </dgm:t>
    </dgm:pt>
    <dgm:pt modelId="{97732627-C707-6F41-9D99-9FF54A8D5A3E}" type="pres">
      <dgm:prSet presAssocID="{832B7CC3-12DB-3740-82EA-BF7194520C43}" presName="node" presStyleLbl="node1" presStyleIdx="2" presStyleCnt="3">
        <dgm:presLayoutVars>
          <dgm:bulletEnabled val="1"/>
        </dgm:presLayoutVars>
      </dgm:prSet>
      <dgm:spPr/>
      <dgm:t>
        <a:bodyPr/>
        <a:lstStyle/>
        <a:p>
          <a:endParaRPr lang="en-US"/>
        </a:p>
      </dgm:t>
    </dgm:pt>
  </dgm:ptLst>
  <dgm:cxnLst>
    <dgm:cxn modelId="{FDF19D8C-7A9F-6A4C-B93A-A47E9F9FF64F}" srcId="{35D6DDE5-2901-384F-8419-1121C5394823}" destId="{93B7DA26-7695-7B48-BA0F-FFF6F776CB4C}" srcOrd="0" destOrd="0" parTransId="{4D652E32-DFD9-1B46-BA6E-375AC55A1DDB}" sibTransId="{B6CC56CB-E649-164F-8269-9CB5A7EFF15C}"/>
    <dgm:cxn modelId="{FC902395-E009-484C-A8D8-DF56DB07F7EC}" type="presOf" srcId="{B6CC56CB-E649-164F-8269-9CB5A7EFF15C}" destId="{826CB3AA-71DF-F640-A733-6B1C4EDEC61B}" srcOrd="0" destOrd="0" presId="urn:microsoft.com/office/officeart/2005/8/layout/process2"/>
    <dgm:cxn modelId="{1A65CB95-C71A-424F-992E-13A80548946F}" type="presOf" srcId="{40831836-BBF6-4A13-BFAA-0CE03EEE1DE2}" destId="{3B38E9FF-BD23-4863-A23D-DACEEC33927B}" srcOrd="1" destOrd="0" presId="urn:microsoft.com/office/officeart/2005/8/layout/process2"/>
    <dgm:cxn modelId="{1EC3DF18-7A18-4A6D-84CA-CBFD995A2C07}" type="presOf" srcId="{35D6DDE5-2901-384F-8419-1121C5394823}" destId="{4CD708C5-7FCD-3A42-91FE-7AA10566AE89}" srcOrd="0" destOrd="0" presId="urn:microsoft.com/office/officeart/2005/8/layout/process2"/>
    <dgm:cxn modelId="{B2DE5164-5928-48F2-B28D-B75A4AE4D696}" type="presOf" srcId="{9376F8CE-9A84-4335-8362-792B84271F7B}" destId="{E8C08EA7-277C-49A5-AD13-7CBDED6C88D7}" srcOrd="0" destOrd="0" presId="urn:microsoft.com/office/officeart/2005/8/layout/process2"/>
    <dgm:cxn modelId="{59F0486E-2724-4ED6-A23C-AFBF5918BDD2}" srcId="{35D6DDE5-2901-384F-8419-1121C5394823}" destId="{9376F8CE-9A84-4335-8362-792B84271F7B}" srcOrd="1" destOrd="0" parTransId="{1641BE1C-5896-4E19-B183-2E8FC36D07BD}" sibTransId="{40831836-BBF6-4A13-BFAA-0CE03EEE1DE2}"/>
    <dgm:cxn modelId="{C38C9C9C-21C1-4A10-8F93-6239FC70863D}" type="presOf" srcId="{93B7DA26-7695-7B48-BA0F-FFF6F776CB4C}" destId="{219396F2-FE49-F548-9E1B-8B45B3D7DF0D}" srcOrd="0" destOrd="0" presId="urn:microsoft.com/office/officeart/2005/8/layout/process2"/>
    <dgm:cxn modelId="{9F6A02E9-4A87-4CEA-80FB-EDF48A31F6C5}" type="presOf" srcId="{40831836-BBF6-4A13-BFAA-0CE03EEE1DE2}" destId="{77ABF9C9-8DB2-4B13-A0F8-1734C5173C64}" srcOrd="0" destOrd="0" presId="urn:microsoft.com/office/officeart/2005/8/layout/process2"/>
    <dgm:cxn modelId="{2E1BD2CA-8C19-478D-B0B0-D614BA068638}" type="presOf" srcId="{832B7CC3-12DB-3740-82EA-BF7194520C43}" destId="{97732627-C707-6F41-9D99-9FF54A8D5A3E}" srcOrd="0" destOrd="0" presId="urn:microsoft.com/office/officeart/2005/8/layout/process2"/>
    <dgm:cxn modelId="{E97DCD33-3DAB-431F-9C6B-D64791EB7C30}" type="presOf" srcId="{B6CC56CB-E649-164F-8269-9CB5A7EFF15C}" destId="{7BE02D7F-B1C5-AF4D-A414-4B9EBA4AF1CA}" srcOrd="1" destOrd="0" presId="urn:microsoft.com/office/officeart/2005/8/layout/process2"/>
    <dgm:cxn modelId="{304F830A-3D8E-BA46-85D4-54FA94A0FCB8}" srcId="{35D6DDE5-2901-384F-8419-1121C5394823}" destId="{832B7CC3-12DB-3740-82EA-BF7194520C43}" srcOrd="2" destOrd="0" parTransId="{37B119B4-796C-D546-8A2D-406513900308}" sibTransId="{2413CC1C-B1D3-B74E-AD5F-8F1585705B0E}"/>
    <dgm:cxn modelId="{271B4DD4-B14A-4DDE-9C7B-2A4AD8B7C2B1}" type="presParOf" srcId="{4CD708C5-7FCD-3A42-91FE-7AA10566AE89}" destId="{219396F2-FE49-F548-9E1B-8B45B3D7DF0D}" srcOrd="0" destOrd="0" presId="urn:microsoft.com/office/officeart/2005/8/layout/process2"/>
    <dgm:cxn modelId="{EF02505B-8B71-48D6-9408-D1A2963A6A67}" type="presParOf" srcId="{4CD708C5-7FCD-3A42-91FE-7AA10566AE89}" destId="{826CB3AA-71DF-F640-A733-6B1C4EDEC61B}" srcOrd="1" destOrd="0" presId="urn:microsoft.com/office/officeart/2005/8/layout/process2"/>
    <dgm:cxn modelId="{7F5C1621-F30B-4409-AE6B-F028543D95BA}" type="presParOf" srcId="{826CB3AA-71DF-F640-A733-6B1C4EDEC61B}" destId="{7BE02D7F-B1C5-AF4D-A414-4B9EBA4AF1CA}" srcOrd="0" destOrd="0" presId="urn:microsoft.com/office/officeart/2005/8/layout/process2"/>
    <dgm:cxn modelId="{2C120406-52E0-4C9A-AFE2-B33C92D78C77}" type="presParOf" srcId="{4CD708C5-7FCD-3A42-91FE-7AA10566AE89}" destId="{E8C08EA7-277C-49A5-AD13-7CBDED6C88D7}" srcOrd="2" destOrd="0" presId="urn:microsoft.com/office/officeart/2005/8/layout/process2"/>
    <dgm:cxn modelId="{5B90E981-1EA3-4462-A015-2C32E0D9288B}" type="presParOf" srcId="{4CD708C5-7FCD-3A42-91FE-7AA10566AE89}" destId="{77ABF9C9-8DB2-4B13-A0F8-1734C5173C64}" srcOrd="3" destOrd="0" presId="urn:microsoft.com/office/officeart/2005/8/layout/process2"/>
    <dgm:cxn modelId="{775113FE-A44F-46A2-A860-6CB8025B6876}" type="presParOf" srcId="{77ABF9C9-8DB2-4B13-A0F8-1734C5173C64}" destId="{3B38E9FF-BD23-4863-A23D-DACEEC33927B}" srcOrd="0" destOrd="0" presId="urn:microsoft.com/office/officeart/2005/8/layout/process2"/>
    <dgm:cxn modelId="{C019A8DF-B00A-46C8-BB91-D44B74D21F47}" type="presParOf" srcId="{4CD708C5-7FCD-3A42-91FE-7AA10566AE89}" destId="{97732627-C707-6F41-9D99-9FF54A8D5A3E}" srcOrd="4"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35D6DDE5-2901-384F-8419-1121C5394823}" type="doc">
      <dgm:prSet loTypeId="urn:microsoft.com/office/officeart/2005/8/layout/process2" loCatId="process" qsTypeId="urn:microsoft.com/office/officeart/2005/8/quickstyle/simple4" qsCatId="simple" csTypeId="urn:microsoft.com/office/officeart/2005/8/colors/accent5_5" csCatId="accent5" phldr="1"/>
      <dgm:spPr/>
    </dgm:pt>
    <dgm:pt modelId="{832B7CC3-12DB-3740-82EA-BF7194520C43}">
      <dgm:prSet phldrT="[Tex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dirty="0" smtClean="0"/>
            <a:t>Links</a:t>
          </a:r>
        </a:p>
      </dgm:t>
    </dgm:pt>
    <dgm:pt modelId="{2413CC1C-B1D3-B74E-AD5F-8F1585705B0E}" type="sibTrans" cxnId="{304F830A-3D8E-BA46-85D4-54FA94A0FCB8}">
      <dgm:prSet/>
      <dgm:spPr/>
      <dgm:t>
        <a:bodyPr/>
        <a:lstStyle/>
        <a:p>
          <a:endParaRPr lang="en-US"/>
        </a:p>
      </dgm:t>
    </dgm:pt>
    <dgm:pt modelId="{37B119B4-796C-D546-8A2D-406513900308}" type="parTrans" cxnId="{304F830A-3D8E-BA46-85D4-54FA94A0FCB8}">
      <dgm:prSet/>
      <dgm:spPr/>
      <dgm:t>
        <a:bodyPr/>
        <a:lstStyle/>
        <a:p>
          <a:endParaRPr lang="en-US"/>
        </a:p>
      </dgm:t>
    </dgm:pt>
    <dgm:pt modelId="{9376F8CE-9A84-4335-8362-792B84271F7B}">
      <dgm:prSet/>
      <dgm:spPr/>
      <dgm:t>
        <a:bodyPr/>
        <a:lstStyle/>
        <a:p>
          <a:r>
            <a:rPr lang="en-US" dirty="0" smtClean="0"/>
            <a:t>Status Updates</a:t>
          </a:r>
          <a:endParaRPr lang="en-US" dirty="0"/>
        </a:p>
      </dgm:t>
    </dgm:pt>
    <dgm:pt modelId="{40831836-BBF6-4A13-BFAA-0CE03EEE1DE2}" type="sibTrans" cxnId="{59F0486E-2724-4ED6-A23C-AFBF5918BDD2}">
      <dgm:prSet/>
      <dgm:spPr/>
      <dgm:t>
        <a:bodyPr/>
        <a:lstStyle/>
        <a:p>
          <a:endParaRPr lang="en-US" dirty="0"/>
        </a:p>
      </dgm:t>
    </dgm:pt>
    <dgm:pt modelId="{1641BE1C-5896-4E19-B183-2E8FC36D07BD}" type="parTrans" cxnId="{59F0486E-2724-4ED6-A23C-AFBF5918BDD2}">
      <dgm:prSet/>
      <dgm:spPr/>
      <dgm:t>
        <a:bodyPr/>
        <a:lstStyle/>
        <a:p>
          <a:endParaRPr lang="en-US"/>
        </a:p>
      </dgm:t>
    </dgm:pt>
    <dgm:pt modelId="{93B7DA26-7695-7B48-BA0F-FFF6F776CB4C}">
      <dgm:prSet phldrT="[Text]"/>
      <dgm:spPr/>
      <dgm:t>
        <a:bodyPr/>
        <a:lstStyle/>
        <a:p>
          <a:r>
            <a:rPr lang="en-US" dirty="0" smtClean="0"/>
            <a:t>Photos / Videos</a:t>
          </a:r>
          <a:endParaRPr lang="en-US" dirty="0"/>
        </a:p>
      </dgm:t>
    </dgm:pt>
    <dgm:pt modelId="{B6CC56CB-E649-164F-8269-9CB5A7EFF15C}" type="sibTrans" cxnId="{FDF19D8C-7A9F-6A4C-B93A-A47E9F9FF64F}">
      <dgm:prSet/>
      <dgm:spPr/>
      <dgm:t>
        <a:bodyPr/>
        <a:lstStyle/>
        <a:p>
          <a:endParaRPr lang="en-US" dirty="0"/>
        </a:p>
      </dgm:t>
    </dgm:pt>
    <dgm:pt modelId="{4D652E32-DFD9-1B46-BA6E-375AC55A1DDB}" type="parTrans" cxnId="{FDF19D8C-7A9F-6A4C-B93A-A47E9F9FF64F}">
      <dgm:prSet/>
      <dgm:spPr/>
      <dgm:t>
        <a:bodyPr/>
        <a:lstStyle/>
        <a:p>
          <a:endParaRPr lang="en-US"/>
        </a:p>
      </dgm:t>
    </dgm:pt>
    <dgm:pt modelId="{4CD708C5-7FCD-3A42-91FE-7AA10566AE89}" type="pres">
      <dgm:prSet presAssocID="{35D6DDE5-2901-384F-8419-1121C5394823}" presName="linearFlow" presStyleCnt="0">
        <dgm:presLayoutVars>
          <dgm:resizeHandles val="exact"/>
        </dgm:presLayoutVars>
      </dgm:prSet>
      <dgm:spPr/>
    </dgm:pt>
    <dgm:pt modelId="{219396F2-FE49-F548-9E1B-8B45B3D7DF0D}" type="pres">
      <dgm:prSet presAssocID="{93B7DA26-7695-7B48-BA0F-FFF6F776CB4C}" presName="node" presStyleLbl="node1" presStyleIdx="0" presStyleCnt="3">
        <dgm:presLayoutVars>
          <dgm:bulletEnabled val="1"/>
        </dgm:presLayoutVars>
      </dgm:prSet>
      <dgm:spPr/>
      <dgm:t>
        <a:bodyPr/>
        <a:lstStyle/>
        <a:p>
          <a:endParaRPr lang="en-US"/>
        </a:p>
      </dgm:t>
    </dgm:pt>
    <dgm:pt modelId="{826CB3AA-71DF-F640-A733-6B1C4EDEC61B}" type="pres">
      <dgm:prSet presAssocID="{B6CC56CB-E649-164F-8269-9CB5A7EFF15C}" presName="sibTrans" presStyleLbl="sibTrans2D1" presStyleIdx="0" presStyleCnt="2"/>
      <dgm:spPr/>
      <dgm:t>
        <a:bodyPr/>
        <a:lstStyle/>
        <a:p>
          <a:endParaRPr lang="en-US"/>
        </a:p>
      </dgm:t>
    </dgm:pt>
    <dgm:pt modelId="{7BE02D7F-B1C5-AF4D-A414-4B9EBA4AF1CA}" type="pres">
      <dgm:prSet presAssocID="{B6CC56CB-E649-164F-8269-9CB5A7EFF15C}" presName="connectorText" presStyleLbl="sibTrans2D1" presStyleIdx="0" presStyleCnt="2"/>
      <dgm:spPr/>
      <dgm:t>
        <a:bodyPr/>
        <a:lstStyle/>
        <a:p>
          <a:endParaRPr lang="en-US"/>
        </a:p>
      </dgm:t>
    </dgm:pt>
    <dgm:pt modelId="{E8C08EA7-277C-49A5-AD13-7CBDED6C88D7}" type="pres">
      <dgm:prSet presAssocID="{9376F8CE-9A84-4335-8362-792B84271F7B}" presName="node" presStyleLbl="node1" presStyleIdx="1" presStyleCnt="3">
        <dgm:presLayoutVars>
          <dgm:bulletEnabled val="1"/>
        </dgm:presLayoutVars>
      </dgm:prSet>
      <dgm:spPr/>
      <dgm:t>
        <a:bodyPr/>
        <a:lstStyle/>
        <a:p>
          <a:endParaRPr lang="en-US"/>
        </a:p>
      </dgm:t>
    </dgm:pt>
    <dgm:pt modelId="{77ABF9C9-8DB2-4B13-A0F8-1734C5173C64}" type="pres">
      <dgm:prSet presAssocID="{40831836-BBF6-4A13-BFAA-0CE03EEE1DE2}" presName="sibTrans" presStyleLbl="sibTrans2D1" presStyleIdx="1" presStyleCnt="2"/>
      <dgm:spPr/>
      <dgm:t>
        <a:bodyPr/>
        <a:lstStyle/>
        <a:p>
          <a:endParaRPr lang="en-US"/>
        </a:p>
      </dgm:t>
    </dgm:pt>
    <dgm:pt modelId="{3B38E9FF-BD23-4863-A23D-DACEEC33927B}" type="pres">
      <dgm:prSet presAssocID="{40831836-BBF6-4A13-BFAA-0CE03EEE1DE2}" presName="connectorText" presStyleLbl="sibTrans2D1" presStyleIdx="1" presStyleCnt="2"/>
      <dgm:spPr/>
      <dgm:t>
        <a:bodyPr/>
        <a:lstStyle/>
        <a:p>
          <a:endParaRPr lang="en-US"/>
        </a:p>
      </dgm:t>
    </dgm:pt>
    <dgm:pt modelId="{97732627-C707-6F41-9D99-9FF54A8D5A3E}" type="pres">
      <dgm:prSet presAssocID="{832B7CC3-12DB-3740-82EA-BF7194520C43}" presName="node" presStyleLbl="node1" presStyleIdx="2" presStyleCnt="3">
        <dgm:presLayoutVars>
          <dgm:bulletEnabled val="1"/>
        </dgm:presLayoutVars>
      </dgm:prSet>
      <dgm:spPr/>
      <dgm:t>
        <a:bodyPr/>
        <a:lstStyle/>
        <a:p>
          <a:endParaRPr lang="en-US"/>
        </a:p>
      </dgm:t>
    </dgm:pt>
  </dgm:ptLst>
  <dgm:cxnLst>
    <dgm:cxn modelId="{FDF19D8C-7A9F-6A4C-B93A-A47E9F9FF64F}" srcId="{35D6DDE5-2901-384F-8419-1121C5394823}" destId="{93B7DA26-7695-7B48-BA0F-FFF6F776CB4C}" srcOrd="0" destOrd="0" parTransId="{4D652E32-DFD9-1B46-BA6E-375AC55A1DDB}" sibTransId="{B6CC56CB-E649-164F-8269-9CB5A7EFF15C}"/>
    <dgm:cxn modelId="{0646D420-0042-410E-94E9-C82C47C4620B}" type="presOf" srcId="{93B7DA26-7695-7B48-BA0F-FFF6F776CB4C}" destId="{219396F2-FE49-F548-9E1B-8B45B3D7DF0D}" srcOrd="0" destOrd="0" presId="urn:microsoft.com/office/officeart/2005/8/layout/process2"/>
    <dgm:cxn modelId="{E7FAA92C-04EF-46AF-9191-28DE8F545DF7}" type="presOf" srcId="{35D6DDE5-2901-384F-8419-1121C5394823}" destId="{4CD708C5-7FCD-3A42-91FE-7AA10566AE89}" srcOrd="0" destOrd="0" presId="urn:microsoft.com/office/officeart/2005/8/layout/process2"/>
    <dgm:cxn modelId="{08120E6B-B9F0-4994-A5A3-38E78832D965}" type="presOf" srcId="{40831836-BBF6-4A13-BFAA-0CE03EEE1DE2}" destId="{3B38E9FF-BD23-4863-A23D-DACEEC33927B}" srcOrd="1" destOrd="0" presId="urn:microsoft.com/office/officeart/2005/8/layout/process2"/>
    <dgm:cxn modelId="{37A5AE96-3974-42BE-A647-067E48532E99}" type="presOf" srcId="{B6CC56CB-E649-164F-8269-9CB5A7EFF15C}" destId="{826CB3AA-71DF-F640-A733-6B1C4EDEC61B}" srcOrd="0" destOrd="0" presId="urn:microsoft.com/office/officeart/2005/8/layout/process2"/>
    <dgm:cxn modelId="{992E7AD5-D753-42E0-82DA-3029F32E6E3D}" type="presOf" srcId="{40831836-BBF6-4A13-BFAA-0CE03EEE1DE2}" destId="{77ABF9C9-8DB2-4B13-A0F8-1734C5173C64}" srcOrd="0" destOrd="0" presId="urn:microsoft.com/office/officeart/2005/8/layout/process2"/>
    <dgm:cxn modelId="{A8A7CC8C-837C-4F0C-9676-F27323E53DF0}" type="presOf" srcId="{9376F8CE-9A84-4335-8362-792B84271F7B}" destId="{E8C08EA7-277C-49A5-AD13-7CBDED6C88D7}" srcOrd="0" destOrd="0" presId="urn:microsoft.com/office/officeart/2005/8/layout/process2"/>
    <dgm:cxn modelId="{03CDC6E5-A529-4EC1-AAD1-CEA0E1A8E538}" type="presOf" srcId="{B6CC56CB-E649-164F-8269-9CB5A7EFF15C}" destId="{7BE02D7F-B1C5-AF4D-A414-4B9EBA4AF1CA}" srcOrd="1" destOrd="0" presId="urn:microsoft.com/office/officeart/2005/8/layout/process2"/>
    <dgm:cxn modelId="{59F0486E-2724-4ED6-A23C-AFBF5918BDD2}" srcId="{35D6DDE5-2901-384F-8419-1121C5394823}" destId="{9376F8CE-9A84-4335-8362-792B84271F7B}" srcOrd="1" destOrd="0" parTransId="{1641BE1C-5896-4E19-B183-2E8FC36D07BD}" sibTransId="{40831836-BBF6-4A13-BFAA-0CE03EEE1DE2}"/>
    <dgm:cxn modelId="{7DD2289E-C823-4477-A4B0-79A0458CF535}" type="presOf" srcId="{832B7CC3-12DB-3740-82EA-BF7194520C43}" destId="{97732627-C707-6F41-9D99-9FF54A8D5A3E}" srcOrd="0" destOrd="0" presId="urn:microsoft.com/office/officeart/2005/8/layout/process2"/>
    <dgm:cxn modelId="{304F830A-3D8E-BA46-85D4-54FA94A0FCB8}" srcId="{35D6DDE5-2901-384F-8419-1121C5394823}" destId="{832B7CC3-12DB-3740-82EA-BF7194520C43}" srcOrd="2" destOrd="0" parTransId="{37B119B4-796C-D546-8A2D-406513900308}" sibTransId="{2413CC1C-B1D3-B74E-AD5F-8F1585705B0E}"/>
    <dgm:cxn modelId="{C99F99DB-83F5-4233-ACC5-F7BB952DA267}" type="presParOf" srcId="{4CD708C5-7FCD-3A42-91FE-7AA10566AE89}" destId="{219396F2-FE49-F548-9E1B-8B45B3D7DF0D}" srcOrd="0" destOrd="0" presId="urn:microsoft.com/office/officeart/2005/8/layout/process2"/>
    <dgm:cxn modelId="{CACCF8B4-08B7-4CE3-8BB6-4730B995B4EE}" type="presParOf" srcId="{4CD708C5-7FCD-3A42-91FE-7AA10566AE89}" destId="{826CB3AA-71DF-F640-A733-6B1C4EDEC61B}" srcOrd="1" destOrd="0" presId="urn:microsoft.com/office/officeart/2005/8/layout/process2"/>
    <dgm:cxn modelId="{4555699D-5EED-4A76-9867-4956427038A2}" type="presParOf" srcId="{826CB3AA-71DF-F640-A733-6B1C4EDEC61B}" destId="{7BE02D7F-B1C5-AF4D-A414-4B9EBA4AF1CA}" srcOrd="0" destOrd="0" presId="urn:microsoft.com/office/officeart/2005/8/layout/process2"/>
    <dgm:cxn modelId="{B590C39F-D5B4-4236-A69C-03495A208B84}" type="presParOf" srcId="{4CD708C5-7FCD-3A42-91FE-7AA10566AE89}" destId="{E8C08EA7-277C-49A5-AD13-7CBDED6C88D7}" srcOrd="2" destOrd="0" presId="urn:microsoft.com/office/officeart/2005/8/layout/process2"/>
    <dgm:cxn modelId="{9A8C0A07-55CD-49AE-865B-713E98CDFD6D}" type="presParOf" srcId="{4CD708C5-7FCD-3A42-91FE-7AA10566AE89}" destId="{77ABF9C9-8DB2-4B13-A0F8-1734C5173C64}" srcOrd="3" destOrd="0" presId="urn:microsoft.com/office/officeart/2005/8/layout/process2"/>
    <dgm:cxn modelId="{C4F3607D-DAB5-4CE2-BB50-02073BE85314}" type="presParOf" srcId="{77ABF9C9-8DB2-4B13-A0F8-1734C5173C64}" destId="{3B38E9FF-BD23-4863-A23D-DACEEC33927B}" srcOrd="0" destOrd="0" presId="urn:microsoft.com/office/officeart/2005/8/layout/process2"/>
    <dgm:cxn modelId="{A473E40F-83AC-4B1B-B62E-491310BA3D7D}" type="presParOf" srcId="{4CD708C5-7FCD-3A42-91FE-7AA10566AE89}" destId="{97732627-C707-6F41-9D99-9FF54A8D5A3E}" srcOrd="4"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5D6DDE5-2901-384F-8419-1121C5394823}" type="doc">
      <dgm:prSet loTypeId="urn:microsoft.com/office/officeart/2005/8/layout/process2" loCatId="process" qsTypeId="urn:microsoft.com/office/officeart/2005/8/quickstyle/simple4" qsCatId="simple" csTypeId="urn:microsoft.com/office/officeart/2005/8/colors/accent5_5" csCatId="accent5" phldr="1"/>
      <dgm:spPr/>
    </dgm:pt>
    <dgm:pt modelId="{93B7DA26-7695-7B48-BA0F-FFF6F776CB4C}">
      <dgm:prSet phldrT="[Text]"/>
      <dgm:spPr/>
      <dgm:t>
        <a:bodyPr/>
        <a:lstStyle/>
        <a:p>
          <a:r>
            <a:rPr lang="en-US" dirty="0" smtClean="0"/>
            <a:t>Photos / Videos</a:t>
          </a:r>
          <a:endParaRPr lang="en-US" dirty="0"/>
        </a:p>
      </dgm:t>
    </dgm:pt>
    <dgm:pt modelId="{4D652E32-DFD9-1B46-BA6E-375AC55A1DDB}" type="parTrans" cxnId="{FDF19D8C-7A9F-6A4C-B93A-A47E9F9FF64F}">
      <dgm:prSet/>
      <dgm:spPr/>
      <dgm:t>
        <a:bodyPr/>
        <a:lstStyle/>
        <a:p>
          <a:endParaRPr lang="en-US"/>
        </a:p>
      </dgm:t>
    </dgm:pt>
    <dgm:pt modelId="{B6CC56CB-E649-164F-8269-9CB5A7EFF15C}" type="sibTrans" cxnId="{FDF19D8C-7A9F-6A4C-B93A-A47E9F9FF64F}">
      <dgm:prSet/>
      <dgm:spPr/>
      <dgm:t>
        <a:bodyPr/>
        <a:lstStyle/>
        <a:p>
          <a:endParaRPr lang="en-US" dirty="0"/>
        </a:p>
      </dgm:t>
    </dgm:pt>
    <dgm:pt modelId="{832B7CC3-12DB-3740-82EA-BF7194520C43}">
      <dgm:prSet phldrT="[Tex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dirty="0" smtClean="0"/>
            <a:t>Links</a:t>
          </a:r>
        </a:p>
      </dgm:t>
    </dgm:pt>
    <dgm:pt modelId="{37B119B4-796C-D546-8A2D-406513900308}" type="parTrans" cxnId="{304F830A-3D8E-BA46-85D4-54FA94A0FCB8}">
      <dgm:prSet/>
      <dgm:spPr/>
      <dgm:t>
        <a:bodyPr/>
        <a:lstStyle/>
        <a:p>
          <a:endParaRPr lang="en-US"/>
        </a:p>
      </dgm:t>
    </dgm:pt>
    <dgm:pt modelId="{2413CC1C-B1D3-B74E-AD5F-8F1585705B0E}" type="sibTrans" cxnId="{304F830A-3D8E-BA46-85D4-54FA94A0FCB8}">
      <dgm:prSet/>
      <dgm:spPr/>
      <dgm:t>
        <a:bodyPr/>
        <a:lstStyle/>
        <a:p>
          <a:endParaRPr lang="en-US"/>
        </a:p>
      </dgm:t>
    </dgm:pt>
    <dgm:pt modelId="{9376F8CE-9A84-4335-8362-792B84271F7B}">
      <dgm:prSet/>
      <dgm:spPr/>
      <dgm:t>
        <a:bodyPr/>
        <a:lstStyle/>
        <a:p>
          <a:r>
            <a:rPr lang="en-US" dirty="0" smtClean="0"/>
            <a:t>Status Updates</a:t>
          </a:r>
          <a:endParaRPr lang="en-US" dirty="0"/>
        </a:p>
      </dgm:t>
    </dgm:pt>
    <dgm:pt modelId="{1641BE1C-5896-4E19-B183-2E8FC36D07BD}" type="parTrans" cxnId="{59F0486E-2724-4ED6-A23C-AFBF5918BDD2}">
      <dgm:prSet/>
      <dgm:spPr/>
      <dgm:t>
        <a:bodyPr/>
        <a:lstStyle/>
        <a:p>
          <a:endParaRPr lang="en-US"/>
        </a:p>
      </dgm:t>
    </dgm:pt>
    <dgm:pt modelId="{40831836-BBF6-4A13-BFAA-0CE03EEE1DE2}" type="sibTrans" cxnId="{59F0486E-2724-4ED6-A23C-AFBF5918BDD2}">
      <dgm:prSet/>
      <dgm:spPr/>
      <dgm:t>
        <a:bodyPr/>
        <a:lstStyle/>
        <a:p>
          <a:endParaRPr lang="en-US" dirty="0"/>
        </a:p>
      </dgm:t>
    </dgm:pt>
    <dgm:pt modelId="{4CD708C5-7FCD-3A42-91FE-7AA10566AE89}" type="pres">
      <dgm:prSet presAssocID="{35D6DDE5-2901-384F-8419-1121C5394823}" presName="linearFlow" presStyleCnt="0">
        <dgm:presLayoutVars>
          <dgm:resizeHandles val="exact"/>
        </dgm:presLayoutVars>
      </dgm:prSet>
      <dgm:spPr/>
    </dgm:pt>
    <dgm:pt modelId="{219396F2-FE49-F548-9E1B-8B45B3D7DF0D}" type="pres">
      <dgm:prSet presAssocID="{93B7DA26-7695-7B48-BA0F-FFF6F776CB4C}" presName="node" presStyleLbl="node1" presStyleIdx="0" presStyleCnt="3">
        <dgm:presLayoutVars>
          <dgm:bulletEnabled val="1"/>
        </dgm:presLayoutVars>
      </dgm:prSet>
      <dgm:spPr/>
      <dgm:t>
        <a:bodyPr/>
        <a:lstStyle/>
        <a:p>
          <a:endParaRPr lang="en-US"/>
        </a:p>
      </dgm:t>
    </dgm:pt>
    <dgm:pt modelId="{826CB3AA-71DF-F640-A733-6B1C4EDEC61B}" type="pres">
      <dgm:prSet presAssocID="{B6CC56CB-E649-164F-8269-9CB5A7EFF15C}" presName="sibTrans" presStyleLbl="sibTrans2D1" presStyleIdx="0" presStyleCnt="2"/>
      <dgm:spPr/>
      <dgm:t>
        <a:bodyPr/>
        <a:lstStyle/>
        <a:p>
          <a:endParaRPr lang="en-US"/>
        </a:p>
      </dgm:t>
    </dgm:pt>
    <dgm:pt modelId="{7BE02D7F-B1C5-AF4D-A414-4B9EBA4AF1CA}" type="pres">
      <dgm:prSet presAssocID="{B6CC56CB-E649-164F-8269-9CB5A7EFF15C}" presName="connectorText" presStyleLbl="sibTrans2D1" presStyleIdx="0" presStyleCnt="2"/>
      <dgm:spPr/>
      <dgm:t>
        <a:bodyPr/>
        <a:lstStyle/>
        <a:p>
          <a:endParaRPr lang="en-US"/>
        </a:p>
      </dgm:t>
    </dgm:pt>
    <dgm:pt modelId="{E8C08EA7-277C-49A5-AD13-7CBDED6C88D7}" type="pres">
      <dgm:prSet presAssocID="{9376F8CE-9A84-4335-8362-792B84271F7B}" presName="node" presStyleLbl="node1" presStyleIdx="1" presStyleCnt="3">
        <dgm:presLayoutVars>
          <dgm:bulletEnabled val="1"/>
        </dgm:presLayoutVars>
      </dgm:prSet>
      <dgm:spPr/>
      <dgm:t>
        <a:bodyPr/>
        <a:lstStyle/>
        <a:p>
          <a:endParaRPr lang="en-US"/>
        </a:p>
      </dgm:t>
    </dgm:pt>
    <dgm:pt modelId="{77ABF9C9-8DB2-4B13-A0F8-1734C5173C64}" type="pres">
      <dgm:prSet presAssocID="{40831836-BBF6-4A13-BFAA-0CE03EEE1DE2}" presName="sibTrans" presStyleLbl="sibTrans2D1" presStyleIdx="1" presStyleCnt="2"/>
      <dgm:spPr/>
      <dgm:t>
        <a:bodyPr/>
        <a:lstStyle/>
        <a:p>
          <a:endParaRPr lang="en-US"/>
        </a:p>
      </dgm:t>
    </dgm:pt>
    <dgm:pt modelId="{3B38E9FF-BD23-4863-A23D-DACEEC33927B}" type="pres">
      <dgm:prSet presAssocID="{40831836-BBF6-4A13-BFAA-0CE03EEE1DE2}" presName="connectorText" presStyleLbl="sibTrans2D1" presStyleIdx="1" presStyleCnt="2"/>
      <dgm:spPr/>
      <dgm:t>
        <a:bodyPr/>
        <a:lstStyle/>
        <a:p>
          <a:endParaRPr lang="en-US"/>
        </a:p>
      </dgm:t>
    </dgm:pt>
    <dgm:pt modelId="{97732627-C707-6F41-9D99-9FF54A8D5A3E}" type="pres">
      <dgm:prSet presAssocID="{832B7CC3-12DB-3740-82EA-BF7194520C43}" presName="node" presStyleLbl="node1" presStyleIdx="2" presStyleCnt="3">
        <dgm:presLayoutVars>
          <dgm:bulletEnabled val="1"/>
        </dgm:presLayoutVars>
      </dgm:prSet>
      <dgm:spPr/>
      <dgm:t>
        <a:bodyPr/>
        <a:lstStyle/>
        <a:p>
          <a:endParaRPr lang="en-US"/>
        </a:p>
      </dgm:t>
    </dgm:pt>
  </dgm:ptLst>
  <dgm:cxnLst>
    <dgm:cxn modelId="{6E25AFB3-92A3-4B29-BCBF-EBE192C4C57D}" type="presOf" srcId="{B6CC56CB-E649-164F-8269-9CB5A7EFF15C}" destId="{826CB3AA-71DF-F640-A733-6B1C4EDEC61B}" srcOrd="0" destOrd="0" presId="urn:microsoft.com/office/officeart/2005/8/layout/process2"/>
    <dgm:cxn modelId="{56685D4F-9C48-442D-82C2-F0A918071599}" type="presOf" srcId="{B6CC56CB-E649-164F-8269-9CB5A7EFF15C}" destId="{7BE02D7F-B1C5-AF4D-A414-4B9EBA4AF1CA}" srcOrd="1" destOrd="0" presId="urn:microsoft.com/office/officeart/2005/8/layout/process2"/>
    <dgm:cxn modelId="{FDF19D8C-7A9F-6A4C-B93A-A47E9F9FF64F}" srcId="{35D6DDE5-2901-384F-8419-1121C5394823}" destId="{93B7DA26-7695-7B48-BA0F-FFF6F776CB4C}" srcOrd="0" destOrd="0" parTransId="{4D652E32-DFD9-1B46-BA6E-375AC55A1DDB}" sibTransId="{B6CC56CB-E649-164F-8269-9CB5A7EFF15C}"/>
    <dgm:cxn modelId="{3B8FA900-E5BF-44ED-BD6C-8F1CC3E7A33A}" type="presOf" srcId="{40831836-BBF6-4A13-BFAA-0CE03EEE1DE2}" destId="{77ABF9C9-8DB2-4B13-A0F8-1734C5173C64}" srcOrd="0" destOrd="0" presId="urn:microsoft.com/office/officeart/2005/8/layout/process2"/>
    <dgm:cxn modelId="{F8C1AC4A-9C9E-4FCB-BE7F-67AA66DA8E15}" type="presOf" srcId="{832B7CC3-12DB-3740-82EA-BF7194520C43}" destId="{97732627-C707-6F41-9D99-9FF54A8D5A3E}" srcOrd="0" destOrd="0" presId="urn:microsoft.com/office/officeart/2005/8/layout/process2"/>
    <dgm:cxn modelId="{304F830A-3D8E-BA46-85D4-54FA94A0FCB8}" srcId="{35D6DDE5-2901-384F-8419-1121C5394823}" destId="{832B7CC3-12DB-3740-82EA-BF7194520C43}" srcOrd="2" destOrd="0" parTransId="{37B119B4-796C-D546-8A2D-406513900308}" sibTransId="{2413CC1C-B1D3-B74E-AD5F-8F1585705B0E}"/>
    <dgm:cxn modelId="{41ED18A9-B4C6-4F35-9AFA-09632CD42544}" type="presOf" srcId="{9376F8CE-9A84-4335-8362-792B84271F7B}" destId="{E8C08EA7-277C-49A5-AD13-7CBDED6C88D7}" srcOrd="0" destOrd="0" presId="urn:microsoft.com/office/officeart/2005/8/layout/process2"/>
    <dgm:cxn modelId="{E7380B2E-B36E-4675-9B59-05C3C683BB12}" type="presOf" srcId="{35D6DDE5-2901-384F-8419-1121C5394823}" destId="{4CD708C5-7FCD-3A42-91FE-7AA10566AE89}" srcOrd="0" destOrd="0" presId="urn:microsoft.com/office/officeart/2005/8/layout/process2"/>
    <dgm:cxn modelId="{E34E8A8B-E6B5-41B5-A818-BED10F4E8C5F}" type="presOf" srcId="{93B7DA26-7695-7B48-BA0F-FFF6F776CB4C}" destId="{219396F2-FE49-F548-9E1B-8B45B3D7DF0D}" srcOrd="0" destOrd="0" presId="urn:microsoft.com/office/officeart/2005/8/layout/process2"/>
    <dgm:cxn modelId="{1BDE4F81-04A5-404E-974A-49DE2B6CF8A5}" type="presOf" srcId="{40831836-BBF6-4A13-BFAA-0CE03EEE1DE2}" destId="{3B38E9FF-BD23-4863-A23D-DACEEC33927B}" srcOrd="1" destOrd="0" presId="urn:microsoft.com/office/officeart/2005/8/layout/process2"/>
    <dgm:cxn modelId="{59F0486E-2724-4ED6-A23C-AFBF5918BDD2}" srcId="{35D6DDE5-2901-384F-8419-1121C5394823}" destId="{9376F8CE-9A84-4335-8362-792B84271F7B}" srcOrd="1" destOrd="0" parTransId="{1641BE1C-5896-4E19-B183-2E8FC36D07BD}" sibTransId="{40831836-BBF6-4A13-BFAA-0CE03EEE1DE2}"/>
    <dgm:cxn modelId="{C9E26009-0D4C-4BBD-B09F-C87D0EE98E98}" type="presParOf" srcId="{4CD708C5-7FCD-3A42-91FE-7AA10566AE89}" destId="{219396F2-FE49-F548-9E1B-8B45B3D7DF0D}" srcOrd="0" destOrd="0" presId="urn:microsoft.com/office/officeart/2005/8/layout/process2"/>
    <dgm:cxn modelId="{85D36490-4E71-4DFF-9E91-7F65BC03A4B1}" type="presParOf" srcId="{4CD708C5-7FCD-3A42-91FE-7AA10566AE89}" destId="{826CB3AA-71DF-F640-A733-6B1C4EDEC61B}" srcOrd="1" destOrd="0" presId="urn:microsoft.com/office/officeart/2005/8/layout/process2"/>
    <dgm:cxn modelId="{9A69884C-0AC7-496C-BADE-709485EAECEF}" type="presParOf" srcId="{826CB3AA-71DF-F640-A733-6B1C4EDEC61B}" destId="{7BE02D7F-B1C5-AF4D-A414-4B9EBA4AF1CA}" srcOrd="0" destOrd="0" presId="urn:microsoft.com/office/officeart/2005/8/layout/process2"/>
    <dgm:cxn modelId="{048A38EC-2F4A-4C96-BE1A-D4F47546DE35}" type="presParOf" srcId="{4CD708C5-7FCD-3A42-91FE-7AA10566AE89}" destId="{E8C08EA7-277C-49A5-AD13-7CBDED6C88D7}" srcOrd="2" destOrd="0" presId="urn:microsoft.com/office/officeart/2005/8/layout/process2"/>
    <dgm:cxn modelId="{1A80F4C8-0CEE-4F09-97BD-E0BE0B085DCD}" type="presParOf" srcId="{4CD708C5-7FCD-3A42-91FE-7AA10566AE89}" destId="{77ABF9C9-8DB2-4B13-A0F8-1734C5173C64}" srcOrd="3" destOrd="0" presId="urn:microsoft.com/office/officeart/2005/8/layout/process2"/>
    <dgm:cxn modelId="{C1796EE0-B1C0-4AF3-B794-2C18BC679FC7}" type="presParOf" srcId="{77ABF9C9-8DB2-4B13-A0F8-1734C5173C64}" destId="{3B38E9FF-BD23-4863-A23D-DACEEC33927B}" srcOrd="0" destOrd="0" presId="urn:microsoft.com/office/officeart/2005/8/layout/process2"/>
    <dgm:cxn modelId="{50C012D9-F097-4EB7-A563-1E74AF9D274E}" type="presParOf" srcId="{4CD708C5-7FCD-3A42-91FE-7AA10566AE89}" destId="{97732627-C707-6F41-9D99-9FF54A8D5A3E}" srcOrd="4"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9396F2-FE49-F548-9E1B-8B45B3D7DF0D}">
      <dsp:nvSpPr>
        <dsp:cNvPr id="0" name=""/>
        <dsp:cNvSpPr/>
      </dsp:nvSpPr>
      <dsp:spPr>
        <a:xfrm>
          <a:off x="3106737" y="0"/>
          <a:ext cx="2095500" cy="1164166"/>
        </a:xfrm>
        <a:prstGeom prst="roundRect">
          <a:avLst>
            <a:gd name="adj" fmla="val 10000"/>
          </a:avLst>
        </a:prstGeom>
        <a:solidFill>
          <a:schemeClr val="accent5">
            <a:alpha val="90000"/>
            <a:hueOff val="0"/>
            <a:satOff val="0"/>
            <a:lumOff val="0"/>
            <a:alphaOff val="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Photos / Videos</a:t>
          </a:r>
          <a:endParaRPr lang="en-US" sz="3000" kern="1200" dirty="0"/>
        </a:p>
      </dsp:txBody>
      <dsp:txXfrm>
        <a:off x="3140834" y="34097"/>
        <a:ext cx="2027306" cy="1095972"/>
      </dsp:txXfrm>
    </dsp:sp>
    <dsp:sp modelId="{826CB3AA-71DF-F640-A733-6B1C4EDEC61B}">
      <dsp:nvSpPr>
        <dsp:cNvPr id="0" name=""/>
        <dsp:cNvSpPr/>
      </dsp:nvSpPr>
      <dsp:spPr>
        <a:xfrm rot="5400000">
          <a:off x="3936206" y="1193270"/>
          <a:ext cx="436562" cy="523875"/>
        </a:xfrm>
        <a:prstGeom prst="rightArrow">
          <a:avLst>
            <a:gd name="adj1" fmla="val 60000"/>
            <a:gd name="adj2" fmla="val 50000"/>
          </a:avLst>
        </a:prstGeom>
        <a:solidFill>
          <a:schemeClr val="accent5">
            <a:shade val="90000"/>
            <a:hueOff val="0"/>
            <a:satOff val="0"/>
            <a:lumOff val="0"/>
            <a:alphaOff val="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dirty="0"/>
        </a:p>
      </dsp:txBody>
      <dsp:txXfrm rot="-5400000">
        <a:off x="3997325" y="1236927"/>
        <a:ext cx="314325" cy="305593"/>
      </dsp:txXfrm>
    </dsp:sp>
    <dsp:sp modelId="{E8C08EA7-277C-49A5-AD13-7CBDED6C88D7}">
      <dsp:nvSpPr>
        <dsp:cNvPr id="0" name=""/>
        <dsp:cNvSpPr/>
      </dsp:nvSpPr>
      <dsp:spPr>
        <a:xfrm>
          <a:off x="3106737" y="1746250"/>
          <a:ext cx="2095500" cy="1164166"/>
        </a:xfrm>
        <a:prstGeom prst="roundRect">
          <a:avLst>
            <a:gd name="adj" fmla="val 10000"/>
          </a:avLst>
        </a:prstGeom>
        <a:solidFill>
          <a:schemeClr val="accent5">
            <a:alpha val="90000"/>
            <a:hueOff val="0"/>
            <a:satOff val="0"/>
            <a:lumOff val="0"/>
            <a:alphaOff val="-2000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Status Updates</a:t>
          </a:r>
          <a:endParaRPr lang="en-US" sz="3000" kern="1200" dirty="0"/>
        </a:p>
      </dsp:txBody>
      <dsp:txXfrm>
        <a:off x="3140834" y="1780347"/>
        <a:ext cx="2027306" cy="1095972"/>
      </dsp:txXfrm>
    </dsp:sp>
    <dsp:sp modelId="{77ABF9C9-8DB2-4B13-A0F8-1734C5173C64}">
      <dsp:nvSpPr>
        <dsp:cNvPr id="0" name=""/>
        <dsp:cNvSpPr/>
      </dsp:nvSpPr>
      <dsp:spPr>
        <a:xfrm rot="5400000">
          <a:off x="3936206" y="2939521"/>
          <a:ext cx="436562" cy="523875"/>
        </a:xfrm>
        <a:prstGeom prst="rightArrow">
          <a:avLst>
            <a:gd name="adj1" fmla="val 60000"/>
            <a:gd name="adj2" fmla="val 50000"/>
          </a:avLst>
        </a:prstGeom>
        <a:solidFill>
          <a:schemeClr val="accent5">
            <a:shade val="90000"/>
            <a:hueOff val="-304261"/>
            <a:satOff val="-4741"/>
            <a:lumOff val="28804"/>
            <a:alphaOff val="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dirty="0"/>
        </a:p>
      </dsp:txBody>
      <dsp:txXfrm rot="-5400000">
        <a:off x="3997325" y="2983178"/>
        <a:ext cx="314325" cy="305593"/>
      </dsp:txXfrm>
    </dsp:sp>
    <dsp:sp modelId="{97732627-C707-6F41-9D99-9FF54A8D5A3E}">
      <dsp:nvSpPr>
        <dsp:cNvPr id="0" name=""/>
        <dsp:cNvSpPr/>
      </dsp:nvSpPr>
      <dsp:spPr>
        <a:xfrm>
          <a:off x="3106737" y="3492500"/>
          <a:ext cx="2095500" cy="1164166"/>
        </a:xfrm>
        <a:prstGeom prst="roundRect">
          <a:avLst>
            <a:gd name="adj" fmla="val 10000"/>
          </a:avLst>
        </a:prstGeom>
        <a:solidFill>
          <a:schemeClr val="accent5">
            <a:alpha val="90000"/>
            <a:hueOff val="0"/>
            <a:satOff val="0"/>
            <a:lumOff val="0"/>
            <a:alphaOff val="-4000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3000" kern="1200" dirty="0" smtClean="0"/>
            <a:t>Links</a:t>
          </a:r>
        </a:p>
      </dsp:txBody>
      <dsp:txXfrm>
        <a:off x="3140834" y="3526597"/>
        <a:ext cx="2027306" cy="10959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9396F2-FE49-F548-9E1B-8B45B3D7DF0D}">
      <dsp:nvSpPr>
        <dsp:cNvPr id="0" name=""/>
        <dsp:cNvSpPr/>
      </dsp:nvSpPr>
      <dsp:spPr>
        <a:xfrm>
          <a:off x="3106737" y="0"/>
          <a:ext cx="2095500" cy="1164166"/>
        </a:xfrm>
        <a:prstGeom prst="roundRect">
          <a:avLst>
            <a:gd name="adj" fmla="val 10000"/>
          </a:avLst>
        </a:prstGeom>
        <a:solidFill>
          <a:schemeClr val="accent5">
            <a:alpha val="90000"/>
            <a:hueOff val="0"/>
            <a:satOff val="0"/>
            <a:lumOff val="0"/>
            <a:alphaOff val="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Photos / Videos</a:t>
          </a:r>
          <a:endParaRPr lang="en-US" sz="3000" kern="1200" dirty="0"/>
        </a:p>
      </dsp:txBody>
      <dsp:txXfrm>
        <a:off x="3140834" y="34097"/>
        <a:ext cx="2027306" cy="1095972"/>
      </dsp:txXfrm>
    </dsp:sp>
    <dsp:sp modelId="{826CB3AA-71DF-F640-A733-6B1C4EDEC61B}">
      <dsp:nvSpPr>
        <dsp:cNvPr id="0" name=""/>
        <dsp:cNvSpPr/>
      </dsp:nvSpPr>
      <dsp:spPr>
        <a:xfrm rot="5400000">
          <a:off x="3936206" y="1193270"/>
          <a:ext cx="436562" cy="523875"/>
        </a:xfrm>
        <a:prstGeom prst="rightArrow">
          <a:avLst>
            <a:gd name="adj1" fmla="val 60000"/>
            <a:gd name="adj2" fmla="val 50000"/>
          </a:avLst>
        </a:prstGeom>
        <a:solidFill>
          <a:schemeClr val="accent5">
            <a:shade val="90000"/>
            <a:hueOff val="0"/>
            <a:satOff val="0"/>
            <a:lumOff val="0"/>
            <a:alphaOff val="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dirty="0"/>
        </a:p>
      </dsp:txBody>
      <dsp:txXfrm rot="-5400000">
        <a:off x="3997325" y="1236927"/>
        <a:ext cx="314325" cy="305593"/>
      </dsp:txXfrm>
    </dsp:sp>
    <dsp:sp modelId="{E8C08EA7-277C-49A5-AD13-7CBDED6C88D7}">
      <dsp:nvSpPr>
        <dsp:cNvPr id="0" name=""/>
        <dsp:cNvSpPr/>
      </dsp:nvSpPr>
      <dsp:spPr>
        <a:xfrm>
          <a:off x="3106737" y="1746250"/>
          <a:ext cx="2095500" cy="1164166"/>
        </a:xfrm>
        <a:prstGeom prst="roundRect">
          <a:avLst>
            <a:gd name="adj" fmla="val 10000"/>
          </a:avLst>
        </a:prstGeom>
        <a:solidFill>
          <a:schemeClr val="accent5">
            <a:alpha val="90000"/>
            <a:hueOff val="0"/>
            <a:satOff val="0"/>
            <a:lumOff val="0"/>
            <a:alphaOff val="-2000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Status Updates</a:t>
          </a:r>
          <a:endParaRPr lang="en-US" sz="3000" kern="1200" dirty="0"/>
        </a:p>
      </dsp:txBody>
      <dsp:txXfrm>
        <a:off x="3140834" y="1780347"/>
        <a:ext cx="2027306" cy="1095972"/>
      </dsp:txXfrm>
    </dsp:sp>
    <dsp:sp modelId="{77ABF9C9-8DB2-4B13-A0F8-1734C5173C64}">
      <dsp:nvSpPr>
        <dsp:cNvPr id="0" name=""/>
        <dsp:cNvSpPr/>
      </dsp:nvSpPr>
      <dsp:spPr>
        <a:xfrm rot="5400000">
          <a:off x="3936206" y="2939521"/>
          <a:ext cx="436562" cy="523875"/>
        </a:xfrm>
        <a:prstGeom prst="rightArrow">
          <a:avLst>
            <a:gd name="adj1" fmla="val 60000"/>
            <a:gd name="adj2" fmla="val 50000"/>
          </a:avLst>
        </a:prstGeom>
        <a:solidFill>
          <a:schemeClr val="accent5">
            <a:shade val="90000"/>
            <a:hueOff val="-304261"/>
            <a:satOff val="-4741"/>
            <a:lumOff val="28804"/>
            <a:alphaOff val="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dirty="0"/>
        </a:p>
      </dsp:txBody>
      <dsp:txXfrm rot="-5400000">
        <a:off x="3997325" y="2983178"/>
        <a:ext cx="314325" cy="305593"/>
      </dsp:txXfrm>
    </dsp:sp>
    <dsp:sp modelId="{97732627-C707-6F41-9D99-9FF54A8D5A3E}">
      <dsp:nvSpPr>
        <dsp:cNvPr id="0" name=""/>
        <dsp:cNvSpPr/>
      </dsp:nvSpPr>
      <dsp:spPr>
        <a:xfrm>
          <a:off x="3106737" y="3492500"/>
          <a:ext cx="2095500" cy="1164166"/>
        </a:xfrm>
        <a:prstGeom prst="roundRect">
          <a:avLst>
            <a:gd name="adj" fmla="val 10000"/>
          </a:avLst>
        </a:prstGeom>
        <a:solidFill>
          <a:schemeClr val="accent5">
            <a:alpha val="90000"/>
            <a:hueOff val="0"/>
            <a:satOff val="0"/>
            <a:lumOff val="0"/>
            <a:alphaOff val="-4000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3000" kern="1200" dirty="0" smtClean="0"/>
            <a:t>Links</a:t>
          </a:r>
        </a:p>
      </dsp:txBody>
      <dsp:txXfrm>
        <a:off x="3140834" y="3526597"/>
        <a:ext cx="2027306" cy="109597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9396F2-FE49-F548-9E1B-8B45B3D7DF0D}">
      <dsp:nvSpPr>
        <dsp:cNvPr id="0" name=""/>
        <dsp:cNvSpPr/>
      </dsp:nvSpPr>
      <dsp:spPr>
        <a:xfrm>
          <a:off x="3106737" y="0"/>
          <a:ext cx="2095500" cy="1164166"/>
        </a:xfrm>
        <a:prstGeom prst="roundRect">
          <a:avLst>
            <a:gd name="adj" fmla="val 10000"/>
          </a:avLst>
        </a:prstGeom>
        <a:solidFill>
          <a:schemeClr val="accent5">
            <a:alpha val="90000"/>
            <a:hueOff val="0"/>
            <a:satOff val="0"/>
            <a:lumOff val="0"/>
            <a:alphaOff val="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Photos / Videos</a:t>
          </a:r>
          <a:endParaRPr lang="en-US" sz="3000" kern="1200" dirty="0"/>
        </a:p>
      </dsp:txBody>
      <dsp:txXfrm>
        <a:off x="3140834" y="34097"/>
        <a:ext cx="2027306" cy="1095972"/>
      </dsp:txXfrm>
    </dsp:sp>
    <dsp:sp modelId="{826CB3AA-71DF-F640-A733-6B1C4EDEC61B}">
      <dsp:nvSpPr>
        <dsp:cNvPr id="0" name=""/>
        <dsp:cNvSpPr/>
      </dsp:nvSpPr>
      <dsp:spPr>
        <a:xfrm rot="5400000">
          <a:off x="3936206" y="1193270"/>
          <a:ext cx="436562" cy="523875"/>
        </a:xfrm>
        <a:prstGeom prst="rightArrow">
          <a:avLst>
            <a:gd name="adj1" fmla="val 60000"/>
            <a:gd name="adj2" fmla="val 50000"/>
          </a:avLst>
        </a:prstGeom>
        <a:solidFill>
          <a:schemeClr val="accent5">
            <a:shade val="90000"/>
            <a:hueOff val="0"/>
            <a:satOff val="0"/>
            <a:lumOff val="0"/>
            <a:alphaOff val="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dirty="0"/>
        </a:p>
      </dsp:txBody>
      <dsp:txXfrm rot="-5400000">
        <a:off x="3997325" y="1236927"/>
        <a:ext cx="314325" cy="305593"/>
      </dsp:txXfrm>
    </dsp:sp>
    <dsp:sp modelId="{E8C08EA7-277C-49A5-AD13-7CBDED6C88D7}">
      <dsp:nvSpPr>
        <dsp:cNvPr id="0" name=""/>
        <dsp:cNvSpPr/>
      </dsp:nvSpPr>
      <dsp:spPr>
        <a:xfrm>
          <a:off x="3106737" y="1746250"/>
          <a:ext cx="2095500" cy="1164166"/>
        </a:xfrm>
        <a:prstGeom prst="roundRect">
          <a:avLst>
            <a:gd name="adj" fmla="val 10000"/>
          </a:avLst>
        </a:prstGeom>
        <a:solidFill>
          <a:schemeClr val="accent5">
            <a:alpha val="90000"/>
            <a:hueOff val="0"/>
            <a:satOff val="0"/>
            <a:lumOff val="0"/>
            <a:alphaOff val="-2000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smtClean="0"/>
            <a:t>Status Updates</a:t>
          </a:r>
          <a:endParaRPr lang="en-US" sz="3000" kern="1200" dirty="0"/>
        </a:p>
      </dsp:txBody>
      <dsp:txXfrm>
        <a:off x="3140834" y="1780347"/>
        <a:ext cx="2027306" cy="1095972"/>
      </dsp:txXfrm>
    </dsp:sp>
    <dsp:sp modelId="{77ABF9C9-8DB2-4B13-A0F8-1734C5173C64}">
      <dsp:nvSpPr>
        <dsp:cNvPr id="0" name=""/>
        <dsp:cNvSpPr/>
      </dsp:nvSpPr>
      <dsp:spPr>
        <a:xfrm rot="5400000">
          <a:off x="3936206" y="2939521"/>
          <a:ext cx="436562" cy="523875"/>
        </a:xfrm>
        <a:prstGeom prst="rightArrow">
          <a:avLst>
            <a:gd name="adj1" fmla="val 60000"/>
            <a:gd name="adj2" fmla="val 50000"/>
          </a:avLst>
        </a:prstGeom>
        <a:solidFill>
          <a:schemeClr val="accent5">
            <a:shade val="90000"/>
            <a:hueOff val="-304261"/>
            <a:satOff val="-4741"/>
            <a:lumOff val="28804"/>
            <a:alphaOff val="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n-US" sz="2100" kern="1200" dirty="0"/>
        </a:p>
      </dsp:txBody>
      <dsp:txXfrm rot="-5400000">
        <a:off x="3997325" y="2983178"/>
        <a:ext cx="314325" cy="305593"/>
      </dsp:txXfrm>
    </dsp:sp>
    <dsp:sp modelId="{97732627-C707-6F41-9D99-9FF54A8D5A3E}">
      <dsp:nvSpPr>
        <dsp:cNvPr id="0" name=""/>
        <dsp:cNvSpPr/>
      </dsp:nvSpPr>
      <dsp:spPr>
        <a:xfrm>
          <a:off x="3106737" y="3492500"/>
          <a:ext cx="2095500" cy="1164166"/>
        </a:xfrm>
        <a:prstGeom prst="roundRect">
          <a:avLst>
            <a:gd name="adj" fmla="val 10000"/>
          </a:avLst>
        </a:prstGeom>
        <a:solidFill>
          <a:schemeClr val="accent5">
            <a:alpha val="90000"/>
            <a:hueOff val="0"/>
            <a:satOff val="0"/>
            <a:lumOff val="0"/>
            <a:alphaOff val="-40000"/>
          </a:schemeClr>
        </a:solidFill>
        <a:ln>
          <a:noFill/>
        </a:ln>
        <a:effectLst>
          <a:outerShdw blurRad="50800" dist="25400" algn="bl"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3000" kern="1200" dirty="0" smtClean="0"/>
            <a:t>Links</a:t>
          </a:r>
        </a:p>
      </dsp:txBody>
      <dsp:txXfrm>
        <a:off x="3140834" y="3526597"/>
        <a:ext cx="2027306" cy="1095972"/>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5EF728-3E35-9042-B483-EACD57197876}" type="datetimeFigureOut">
              <a:rPr lang="en-US" smtClean="0"/>
              <a:t>2/13/2013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0934D8-4B73-094F-A436-71067EFA918B}" type="slidenum">
              <a:rPr lang="en-US" smtClean="0"/>
              <a:t>‹#›</a:t>
            </a:fld>
            <a:endParaRPr lang="en-US"/>
          </a:p>
        </p:txBody>
      </p:sp>
    </p:spTree>
    <p:extLst>
      <p:ext uri="{BB962C8B-B14F-4D97-AF65-F5344CB8AC3E}">
        <p14:creationId xmlns:p14="http://schemas.microsoft.com/office/powerpoint/2010/main" val="348803970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7620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D05F47-CEA9-4655-8167-1A1ED6CAE6F9}" type="slidenum">
              <a:rPr lang="en-US" smtClean="0"/>
              <a:pPr/>
              <a:t>41</a:t>
            </a:fld>
            <a:endParaRPr lang="en-US" dirty="0"/>
          </a:p>
        </p:txBody>
      </p:sp>
    </p:spTree>
    <p:extLst>
      <p:ext uri="{BB962C8B-B14F-4D97-AF65-F5344CB8AC3E}">
        <p14:creationId xmlns:p14="http://schemas.microsoft.com/office/powerpoint/2010/main" val="42621817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B1D05F47-CEA9-4655-8167-1A1ED6CAE6F9}" type="slidenum">
              <a:rPr lang="en-US" smtClean="0"/>
              <a:pPr/>
              <a:t>50</a:t>
            </a:fld>
            <a:endParaRPr lang="en-US" dirty="0"/>
          </a:p>
        </p:txBody>
      </p:sp>
    </p:spTree>
    <p:extLst>
      <p:ext uri="{BB962C8B-B14F-4D97-AF65-F5344CB8AC3E}">
        <p14:creationId xmlns:p14="http://schemas.microsoft.com/office/powerpoint/2010/main" val="11847588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1D05F47-CEA9-4655-8167-1A1ED6CAE6F9}" type="slidenum">
              <a:rPr lang="en-US" smtClean="0"/>
              <a:pPr/>
              <a:t>51</a:t>
            </a:fld>
            <a:endParaRPr lang="en-US" dirty="0"/>
          </a:p>
        </p:txBody>
      </p:sp>
    </p:spTree>
    <p:extLst>
      <p:ext uri="{BB962C8B-B14F-4D97-AF65-F5344CB8AC3E}">
        <p14:creationId xmlns:p14="http://schemas.microsoft.com/office/powerpoint/2010/main" val="1184758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1D05F47-CEA9-4655-8167-1A1ED6CAE6F9}" type="slidenum">
              <a:rPr lang="en-US" smtClean="0"/>
              <a:pPr/>
              <a:t>52</a:t>
            </a:fld>
            <a:endParaRPr lang="en-US" dirty="0"/>
          </a:p>
        </p:txBody>
      </p:sp>
    </p:spTree>
    <p:extLst>
      <p:ext uri="{BB962C8B-B14F-4D97-AF65-F5344CB8AC3E}">
        <p14:creationId xmlns:p14="http://schemas.microsoft.com/office/powerpoint/2010/main" val="1184758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7620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D05F47-CEA9-4655-8167-1A1ED6CAE6F9}" type="slidenum">
              <a:rPr lang="en-US" smtClean="0"/>
              <a:pPr/>
              <a:t>42</a:t>
            </a:fld>
            <a:endParaRPr lang="en-US" dirty="0"/>
          </a:p>
        </p:txBody>
      </p:sp>
    </p:spTree>
    <p:extLst>
      <p:ext uri="{BB962C8B-B14F-4D97-AF65-F5344CB8AC3E}">
        <p14:creationId xmlns:p14="http://schemas.microsoft.com/office/powerpoint/2010/main" val="4262181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1D05F47-CEA9-4655-8167-1A1ED6CAE6F9}" type="slidenum">
              <a:rPr lang="en-US" smtClean="0"/>
              <a:pPr/>
              <a:t>43</a:t>
            </a:fld>
            <a:endParaRPr lang="en-US" dirty="0"/>
          </a:p>
        </p:txBody>
      </p:sp>
    </p:spTree>
    <p:extLst>
      <p:ext uri="{BB962C8B-B14F-4D97-AF65-F5344CB8AC3E}">
        <p14:creationId xmlns:p14="http://schemas.microsoft.com/office/powerpoint/2010/main" val="1184758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B1D05F47-CEA9-4655-8167-1A1ED6CAE6F9}" type="slidenum">
              <a:rPr lang="en-US" smtClean="0"/>
              <a:pPr/>
              <a:t>44</a:t>
            </a:fld>
            <a:endParaRPr lang="en-US" dirty="0"/>
          </a:p>
        </p:txBody>
      </p:sp>
    </p:spTree>
    <p:extLst>
      <p:ext uri="{BB962C8B-B14F-4D97-AF65-F5344CB8AC3E}">
        <p14:creationId xmlns:p14="http://schemas.microsoft.com/office/powerpoint/2010/main" val="1184758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B1D05F47-CEA9-4655-8167-1A1ED6CAE6F9}" type="slidenum">
              <a:rPr lang="en-US" smtClean="0"/>
              <a:pPr/>
              <a:t>45</a:t>
            </a:fld>
            <a:endParaRPr lang="en-US" dirty="0"/>
          </a:p>
        </p:txBody>
      </p:sp>
    </p:spTree>
    <p:extLst>
      <p:ext uri="{BB962C8B-B14F-4D97-AF65-F5344CB8AC3E}">
        <p14:creationId xmlns:p14="http://schemas.microsoft.com/office/powerpoint/2010/main" val="11847588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1D05F47-CEA9-4655-8167-1A1ED6CAE6F9}" type="slidenum">
              <a:rPr lang="en-US" smtClean="0"/>
              <a:pPr/>
              <a:t>46</a:t>
            </a:fld>
            <a:endParaRPr lang="en-US" dirty="0"/>
          </a:p>
        </p:txBody>
      </p:sp>
    </p:spTree>
    <p:extLst>
      <p:ext uri="{BB962C8B-B14F-4D97-AF65-F5344CB8AC3E}">
        <p14:creationId xmlns:p14="http://schemas.microsoft.com/office/powerpoint/2010/main" val="1184758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1D05F47-CEA9-4655-8167-1A1ED6CAE6F9}" type="slidenum">
              <a:rPr lang="en-US" smtClean="0"/>
              <a:pPr/>
              <a:t>47</a:t>
            </a:fld>
            <a:endParaRPr lang="en-US" dirty="0"/>
          </a:p>
        </p:txBody>
      </p:sp>
    </p:spTree>
    <p:extLst>
      <p:ext uri="{BB962C8B-B14F-4D97-AF65-F5344CB8AC3E}">
        <p14:creationId xmlns:p14="http://schemas.microsoft.com/office/powerpoint/2010/main" val="11847588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1D05F47-CEA9-4655-8167-1A1ED6CAE6F9}" type="slidenum">
              <a:rPr lang="en-US" smtClean="0"/>
              <a:pPr/>
              <a:t>48</a:t>
            </a:fld>
            <a:endParaRPr lang="en-US" dirty="0"/>
          </a:p>
        </p:txBody>
      </p:sp>
    </p:spTree>
    <p:extLst>
      <p:ext uri="{BB962C8B-B14F-4D97-AF65-F5344CB8AC3E}">
        <p14:creationId xmlns:p14="http://schemas.microsoft.com/office/powerpoint/2010/main" val="1184758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endParaRPr lang="en-US" sz="1200" b="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1D05F47-CEA9-4655-8167-1A1ED6CAE6F9}" type="slidenum">
              <a:rPr lang="en-US" smtClean="0"/>
              <a:pPr/>
              <a:t>49</a:t>
            </a:fld>
            <a:endParaRPr lang="en-US" dirty="0"/>
          </a:p>
        </p:txBody>
      </p:sp>
    </p:spTree>
    <p:extLst>
      <p:ext uri="{BB962C8B-B14F-4D97-AF65-F5344CB8AC3E}">
        <p14:creationId xmlns:p14="http://schemas.microsoft.com/office/powerpoint/2010/main" val="11847588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6394B5C-6B6A-4A13-967D-11C92924FBD5}" type="datetimeFigureOut">
              <a:rPr lang="en-US" smtClean="0"/>
              <a:pPr/>
              <a:t>2/13/2013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40B7C4-1A68-4422-A10E-F2EA7B8803A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394B5C-6B6A-4A13-967D-11C92924FBD5}" type="datetimeFigureOut">
              <a:rPr lang="en-US" smtClean="0"/>
              <a:pPr/>
              <a:t>2/13/2013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40B7C4-1A68-4422-A10E-F2EA7B8803A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394B5C-6B6A-4A13-967D-11C92924FBD5}" type="datetimeFigureOut">
              <a:rPr lang="en-US" smtClean="0"/>
              <a:pPr/>
              <a:t>2/13/2013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40B7C4-1A68-4422-A10E-F2EA7B8803A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394B5C-6B6A-4A13-967D-11C92924FBD5}" type="datetimeFigureOut">
              <a:rPr lang="en-US" smtClean="0"/>
              <a:pPr/>
              <a:t>2/13/2013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40B7C4-1A68-4422-A10E-F2EA7B8803A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394B5C-6B6A-4A13-967D-11C92924FBD5}" type="datetimeFigureOut">
              <a:rPr lang="en-US" smtClean="0"/>
              <a:pPr/>
              <a:t>2/13/2013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40B7C4-1A68-4422-A10E-F2EA7B8803A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6394B5C-6B6A-4A13-967D-11C92924FBD5}" type="datetimeFigureOut">
              <a:rPr lang="en-US" smtClean="0"/>
              <a:pPr/>
              <a:t>2/13/2013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40B7C4-1A68-4422-A10E-F2EA7B8803A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6394B5C-6B6A-4A13-967D-11C92924FBD5}" type="datetimeFigureOut">
              <a:rPr lang="en-US" smtClean="0"/>
              <a:pPr/>
              <a:t>2/13/2013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840B7C4-1A68-4422-A10E-F2EA7B8803A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394B5C-6B6A-4A13-967D-11C92924FBD5}" type="datetimeFigureOut">
              <a:rPr lang="en-US" smtClean="0"/>
              <a:pPr/>
              <a:t>2/13/2013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40B7C4-1A68-4422-A10E-F2EA7B8803A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394B5C-6B6A-4A13-967D-11C92924FBD5}" type="datetimeFigureOut">
              <a:rPr lang="en-US" smtClean="0"/>
              <a:pPr/>
              <a:t>2/13/2013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840B7C4-1A68-4422-A10E-F2EA7B8803A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394B5C-6B6A-4A13-967D-11C92924FBD5}" type="datetimeFigureOut">
              <a:rPr lang="en-US" smtClean="0"/>
              <a:pPr/>
              <a:t>2/13/2013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40B7C4-1A68-4422-A10E-F2EA7B8803AF}"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76394B5C-6B6A-4A13-967D-11C92924FBD5}" type="datetimeFigureOut">
              <a:rPr lang="en-US" smtClean="0"/>
              <a:pPr/>
              <a:t>2/13/2013</a:t>
            </a:fld>
            <a:endParaRPr lang="en-US"/>
          </a:p>
        </p:txBody>
      </p:sp>
      <p:sp>
        <p:nvSpPr>
          <p:cNvPr id="9" name="Slide Number Placeholder 8"/>
          <p:cNvSpPr>
            <a:spLocks noGrp="1"/>
          </p:cNvSpPr>
          <p:nvPr>
            <p:ph type="sldNum" sz="quarter" idx="11"/>
          </p:nvPr>
        </p:nvSpPr>
        <p:spPr/>
        <p:txBody>
          <a:bodyPr/>
          <a:lstStyle/>
          <a:p>
            <a:fld id="{E840B7C4-1A68-4422-A10E-F2EA7B8803AF}"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E840B7C4-1A68-4422-A10E-F2EA7B8803AF}" type="slidenum">
              <a:rPr lang="en-US" smtClean="0"/>
              <a:pPr/>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76394B5C-6B6A-4A13-967D-11C92924FBD5}" type="datetimeFigureOut">
              <a:rPr lang="en-US" smtClean="0"/>
              <a:pPr/>
              <a:t>2/13/2013</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http://commons.wikimedia.org/wiki/Main_Page" TargetMode="External"/><Relationship Id="rId7" Type="http://schemas.openxmlformats.org/officeDocument/2006/relationships/image" Target="../media/image25.jpeg"/><Relationship Id="rId2" Type="http://schemas.openxmlformats.org/officeDocument/2006/relationships/hyperlink" Target="http://www.flickr.com/commons?GXHC_gx_session_id_=6afecb2055a3c52c" TargetMode="External"/><Relationship Id="rId1" Type="http://schemas.openxmlformats.org/officeDocument/2006/relationships/slideLayout" Target="../slideLayouts/slideLayout4.xml"/><Relationship Id="rId6" Type="http://schemas.openxmlformats.org/officeDocument/2006/relationships/hyperlink" Target="http://www.freedigitalphotos.net/" TargetMode="External"/><Relationship Id="rId5" Type="http://schemas.openxmlformats.org/officeDocument/2006/relationships/hyperlink" Target="http://www.gettyimages.com/" TargetMode="External"/><Relationship Id="rId4" Type="http://schemas.openxmlformats.org/officeDocument/2006/relationships/hyperlink" Target="http://www.istockphoto.com/"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 Id="rId4" Type="http://schemas.openxmlformats.org/officeDocument/2006/relationships/hyperlink" Target="http://picfont.com/"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5.png"/><Relationship Id="rId1" Type="http://schemas.openxmlformats.org/officeDocument/2006/relationships/slideLayout" Target="../slideLayouts/slideLayout5.xml"/><Relationship Id="rId4" Type="http://schemas.openxmlformats.org/officeDocument/2006/relationships/image" Target="../media/image54.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5.png"/><Relationship Id="rId1" Type="http://schemas.openxmlformats.org/officeDocument/2006/relationships/slideLayout" Target="../slideLayouts/slideLayout5.xml"/><Relationship Id="rId5" Type="http://schemas.openxmlformats.org/officeDocument/2006/relationships/image" Target="../media/image56.png"/><Relationship Id="rId4" Type="http://schemas.openxmlformats.org/officeDocument/2006/relationships/image" Target="../media/image54.png"/></Relationships>
</file>

<file path=ppt/slides/_rels/slide6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6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61.png"/><Relationship Id="rId5" Type="http://schemas.microsoft.com/office/2007/relationships/hdphoto" Target="../media/hdphoto2.wdp"/><Relationship Id="rId4" Type="http://schemas.openxmlformats.org/officeDocument/2006/relationships/image" Target="../media/image60.png"/></Relationships>
</file>

<file path=ppt/slides/_rels/slide64.xml.rels><?xml version="1.0" encoding="UTF-8" standalone="yes"?>
<Relationships xmlns="http://schemas.openxmlformats.org/package/2006/relationships"><Relationship Id="rId8" Type="http://schemas.openxmlformats.org/officeDocument/2006/relationships/hyperlink" Target="http://www.forbes.com/sites/lisaquast/2012/12/03/twitter-a-new-age-for-customer-service/" TargetMode="External"/><Relationship Id="rId3" Type="http://schemas.openxmlformats.org/officeDocument/2006/relationships/hyperlink" Target="http://www.out-smarts.com/2012/07/10/facebook-insights-explained/" TargetMode="External"/><Relationship Id="rId7" Type="http://schemas.openxmlformats.org/officeDocument/2006/relationships/hyperlink" Target="http://www.desk.com/blog/how-twitter-is-changing-customer-service/" TargetMode="External"/><Relationship Id="rId2" Type="http://schemas.openxmlformats.org/officeDocument/2006/relationships/hyperlink" Target="http://ads.ak.facebook.com/ads/FacebookAds/Page_Insights_en_US.pdf" TargetMode="External"/><Relationship Id="rId1" Type="http://schemas.openxmlformats.org/officeDocument/2006/relationships/slideLayout" Target="../slideLayouts/slideLayout2.xml"/><Relationship Id="rId6" Type="http://schemas.openxmlformats.org/officeDocument/2006/relationships/hyperlink" Target="http://stateofthemedia.org/2012/mobile-devices-and-news-consumption-some-good-signs-for-journalism/what-facebook-and-twitter-mean-for-news/" TargetMode="External"/><Relationship Id="rId5" Type="http://schemas.openxmlformats.org/officeDocument/2006/relationships/hyperlink" Target="http://www.jeffbullas.com/2011/11/01/10-best-practice-tips-for-facebook-page-content-publishing/" TargetMode="External"/><Relationship Id="rId4" Type="http://schemas.openxmlformats.org/officeDocument/2006/relationships/hyperlink" Target="http://mashable.com/2012/07/05/facebook-build-engagement/" TargetMode="Externa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543800" cy="2593975"/>
          </a:xfrm>
        </p:spPr>
        <p:txBody>
          <a:bodyPr/>
          <a:lstStyle/>
          <a:p>
            <a:r>
              <a:rPr lang="en-US" sz="5500" dirty="0" smtClean="0">
                <a:solidFill>
                  <a:schemeClr val="tx1"/>
                </a:solidFill>
              </a:rPr>
              <a:t>Facebook &amp; Twitter</a:t>
            </a:r>
            <a:r>
              <a:rPr lang="en-US" dirty="0" smtClean="0">
                <a:solidFill>
                  <a:schemeClr val="tx1"/>
                </a:solidFill>
              </a:rPr>
              <a:t/>
            </a:r>
            <a:br>
              <a:rPr lang="en-US" dirty="0" smtClean="0">
                <a:solidFill>
                  <a:schemeClr val="tx1"/>
                </a:solidFill>
              </a:rPr>
            </a:br>
            <a:r>
              <a:rPr lang="en-US" sz="2400" dirty="0" smtClean="0">
                <a:solidFill>
                  <a:schemeClr val="tx1"/>
                </a:solidFill>
              </a:rPr>
              <a:t>Week 6 – Feb. 13</a:t>
            </a:r>
            <a:endParaRPr lang="en-US" sz="2400" dirty="0">
              <a:solidFill>
                <a:schemeClr val="tx1"/>
              </a:solidFill>
            </a:endParaRPr>
          </a:p>
        </p:txBody>
      </p:sp>
      <p:sp>
        <p:nvSpPr>
          <p:cNvPr id="3" name="Subtitle 2"/>
          <p:cNvSpPr>
            <a:spLocks noGrp="1"/>
          </p:cNvSpPr>
          <p:nvPr>
            <p:ph type="subTitle" idx="1"/>
          </p:nvPr>
        </p:nvSpPr>
        <p:spPr>
          <a:xfrm>
            <a:off x="685800" y="3657600"/>
            <a:ext cx="6461760" cy="1066800"/>
          </a:xfrm>
        </p:spPr>
        <p:txBody>
          <a:bodyPr/>
          <a:lstStyle/>
          <a:p>
            <a:r>
              <a:rPr lang="en-US" dirty="0" smtClean="0"/>
              <a:t>UW Social Media Certificate</a:t>
            </a:r>
          </a:p>
          <a:p>
            <a:r>
              <a:rPr lang="en-US" dirty="0" smtClean="0"/>
              <a:t>Winter 2013</a:t>
            </a:r>
            <a:endParaRPr lang="en-US" dirty="0"/>
          </a:p>
        </p:txBody>
      </p:sp>
    </p:spTree>
    <p:extLst>
      <p:ext uri="{BB962C8B-B14F-4D97-AF65-F5344CB8AC3E}">
        <p14:creationId xmlns:p14="http://schemas.microsoft.com/office/powerpoint/2010/main" val="18392081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a:t>How Facebook </a:t>
            </a:r>
            <a:r>
              <a:rPr lang="en-US" dirty="0" smtClean="0"/>
              <a:t>works</a:t>
            </a:r>
            <a:endParaRPr lang="en-US" dirty="0"/>
          </a:p>
        </p:txBody>
      </p:sp>
      <p:sp>
        <p:nvSpPr>
          <p:cNvPr id="4" name="Content Placeholder 3"/>
          <p:cNvSpPr>
            <a:spLocks noGrp="1"/>
          </p:cNvSpPr>
          <p:nvPr>
            <p:ph sz="half" idx="1"/>
          </p:nvPr>
        </p:nvSpPr>
        <p:spPr>
          <a:xfrm>
            <a:off x="4943475" y="1600200"/>
            <a:ext cx="3438526" cy="4525963"/>
          </a:xfrm>
        </p:spPr>
        <p:txBody>
          <a:bodyPr>
            <a:normAutofit/>
          </a:bodyPr>
          <a:lstStyle/>
          <a:p>
            <a:pPr>
              <a:spcAft>
                <a:spcPts val="600"/>
              </a:spcAft>
            </a:pPr>
            <a:r>
              <a:rPr lang="en-US" sz="2000" b="1" dirty="0" smtClean="0"/>
              <a:t>Example 1: </a:t>
            </a:r>
            <a:r>
              <a:rPr lang="en-US" sz="2000" dirty="0"/>
              <a:t>S</a:t>
            </a:r>
            <a:r>
              <a:rPr lang="en-US" sz="2000" dirty="0" smtClean="0"/>
              <a:t>tandard cut and paste with only the link and no customization.</a:t>
            </a:r>
          </a:p>
          <a:p>
            <a:r>
              <a:rPr lang="en-US" sz="2000" dirty="0" smtClean="0"/>
              <a:t>This is the </a:t>
            </a:r>
            <a:r>
              <a:rPr lang="en-US" sz="2000" u="sng" dirty="0" smtClean="0"/>
              <a:t>least effective </a:t>
            </a:r>
            <a:r>
              <a:rPr lang="en-US" sz="2000" dirty="0" smtClean="0"/>
              <a:t>way to share content on Facebook.</a:t>
            </a:r>
          </a:p>
        </p:txBody>
      </p:sp>
      <p:pic>
        <p:nvPicPr>
          <p:cNvPr id="5" name="Picture 4"/>
          <p:cNvPicPr/>
          <p:nvPr/>
        </p:nvPicPr>
        <p:blipFill>
          <a:blip r:embed="rId2"/>
          <a:stretch>
            <a:fillRect/>
          </a:stretch>
        </p:blipFill>
        <p:spPr>
          <a:xfrm>
            <a:off x="390525" y="1600200"/>
            <a:ext cx="4486275" cy="2247900"/>
          </a:xfrm>
          <a:prstGeom prst="rect">
            <a:avLst/>
          </a:prstGeom>
          <a:ln>
            <a:solidFill>
              <a:schemeClr val="bg1">
                <a:lumMod val="85000"/>
              </a:schemeClr>
            </a:solidFill>
          </a:ln>
        </p:spPr>
      </p:pic>
    </p:spTree>
    <p:extLst>
      <p:ext uri="{BB962C8B-B14F-4D97-AF65-F5344CB8AC3E}">
        <p14:creationId xmlns:p14="http://schemas.microsoft.com/office/powerpoint/2010/main" val="2178121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a:t>How Facebook </a:t>
            </a:r>
            <a:r>
              <a:rPr lang="en-US" dirty="0" smtClean="0"/>
              <a:t>works</a:t>
            </a:r>
            <a:endParaRPr lang="en-US" dirty="0"/>
          </a:p>
        </p:txBody>
      </p:sp>
      <p:sp>
        <p:nvSpPr>
          <p:cNvPr id="4" name="Content Placeholder 3"/>
          <p:cNvSpPr>
            <a:spLocks noGrp="1"/>
          </p:cNvSpPr>
          <p:nvPr>
            <p:ph sz="half" idx="1"/>
          </p:nvPr>
        </p:nvSpPr>
        <p:spPr>
          <a:xfrm>
            <a:off x="4943475" y="1600200"/>
            <a:ext cx="3438526" cy="4525963"/>
          </a:xfrm>
        </p:spPr>
        <p:txBody>
          <a:bodyPr>
            <a:normAutofit/>
          </a:bodyPr>
          <a:lstStyle/>
          <a:p>
            <a:pPr>
              <a:spcAft>
                <a:spcPts val="600"/>
              </a:spcAft>
            </a:pPr>
            <a:r>
              <a:rPr lang="en-US" sz="2000" b="1" dirty="0" smtClean="0"/>
              <a:t>Example 1: </a:t>
            </a:r>
            <a:r>
              <a:rPr lang="en-US" sz="2000" dirty="0" smtClean="0"/>
              <a:t>Standard cut and paste with only the link and no customization.</a:t>
            </a:r>
          </a:p>
          <a:p>
            <a:r>
              <a:rPr lang="en-US" sz="2000" dirty="0" smtClean="0"/>
              <a:t>This is the </a:t>
            </a:r>
            <a:r>
              <a:rPr lang="en-US" sz="2000" u="sng" dirty="0" smtClean="0"/>
              <a:t>least </a:t>
            </a:r>
            <a:r>
              <a:rPr lang="en-US" sz="2000" u="sng" dirty="0"/>
              <a:t>effective </a:t>
            </a:r>
            <a:r>
              <a:rPr lang="en-US" sz="2000" dirty="0"/>
              <a:t>way to share content on </a:t>
            </a:r>
            <a:r>
              <a:rPr lang="en-US" sz="2000" dirty="0" smtClean="0"/>
              <a:t>Facebook.</a:t>
            </a:r>
          </a:p>
          <a:p>
            <a:pPr marL="114300" indent="0">
              <a:buNone/>
            </a:pPr>
            <a:endParaRPr lang="en-US" sz="2000" dirty="0" smtClean="0"/>
          </a:p>
          <a:p>
            <a:pPr>
              <a:spcAft>
                <a:spcPts val="600"/>
              </a:spcAft>
            </a:pPr>
            <a:r>
              <a:rPr lang="en-US" sz="2000" b="1" dirty="0" smtClean="0"/>
              <a:t>Example 2: </a:t>
            </a:r>
            <a:r>
              <a:rPr lang="en-US" sz="2000" dirty="0"/>
              <a:t>C</a:t>
            </a:r>
            <a:r>
              <a:rPr lang="en-US" sz="2000" dirty="0" smtClean="0"/>
              <a:t>lear status update with custom headlines in the link box.</a:t>
            </a:r>
          </a:p>
          <a:p>
            <a:r>
              <a:rPr lang="en-US" sz="2000" dirty="0" smtClean="0">
                <a:solidFill>
                  <a:srgbClr val="FF0000"/>
                </a:solidFill>
              </a:rPr>
              <a:t>Widely used, but still not </a:t>
            </a:r>
            <a:r>
              <a:rPr lang="en-US" sz="2000" dirty="0" smtClean="0">
                <a:solidFill>
                  <a:srgbClr val="FF0000"/>
                </a:solidFill>
              </a:rPr>
              <a:t>the ideal way to share.</a:t>
            </a:r>
            <a:endParaRPr lang="en-US" sz="2000" dirty="0" smtClean="0">
              <a:solidFill>
                <a:srgbClr val="FF0000"/>
              </a:solidFill>
            </a:endParaRPr>
          </a:p>
        </p:txBody>
      </p:sp>
      <p:pic>
        <p:nvPicPr>
          <p:cNvPr id="5" name="Picture 4"/>
          <p:cNvPicPr/>
          <p:nvPr/>
        </p:nvPicPr>
        <p:blipFill>
          <a:blip r:embed="rId2"/>
          <a:stretch>
            <a:fillRect/>
          </a:stretch>
        </p:blipFill>
        <p:spPr>
          <a:xfrm>
            <a:off x="390525" y="1600200"/>
            <a:ext cx="4486275" cy="2247900"/>
          </a:xfrm>
          <a:prstGeom prst="rect">
            <a:avLst/>
          </a:prstGeom>
          <a:ln>
            <a:solidFill>
              <a:schemeClr val="bg1">
                <a:lumMod val="85000"/>
              </a:schemeClr>
            </a:solidFill>
          </a:ln>
        </p:spPr>
      </p:pic>
      <p:pic>
        <p:nvPicPr>
          <p:cNvPr id="6" name="Picture 5"/>
          <p:cNvPicPr/>
          <p:nvPr/>
        </p:nvPicPr>
        <p:blipFill>
          <a:blip r:embed="rId3"/>
          <a:stretch>
            <a:fillRect/>
          </a:stretch>
        </p:blipFill>
        <p:spPr>
          <a:xfrm>
            <a:off x="390524" y="4219575"/>
            <a:ext cx="4486275" cy="2333625"/>
          </a:xfrm>
          <a:prstGeom prst="rect">
            <a:avLst/>
          </a:prstGeom>
          <a:ln>
            <a:solidFill>
              <a:schemeClr val="bg1">
                <a:lumMod val="85000"/>
              </a:schemeClr>
            </a:solidFill>
          </a:ln>
        </p:spPr>
      </p:pic>
    </p:spTree>
    <p:extLst>
      <p:ext uri="{BB962C8B-B14F-4D97-AF65-F5344CB8AC3E}">
        <p14:creationId xmlns:p14="http://schemas.microsoft.com/office/powerpoint/2010/main" val="39060975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a:t>How Facebook </a:t>
            </a:r>
            <a:r>
              <a:rPr lang="en-US" dirty="0" smtClean="0"/>
              <a:t>works</a:t>
            </a:r>
            <a:endParaRPr lang="en-US" dirty="0"/>
          </a:p>
        </p:txBody>
      </p:sp>
      <p:pic>
        <p:nvPicPr>
          <p:cNvPr id="5" name="Picture 4"/>
          <p:cNvPicPr/>
          <p:nvPr/>
        </p:nvPicPr>
        <p:blipFill>
          <a:blip r:embed="rId2"/>
          <a:stretch>
            <a:fillRect/>
          </a:stretch>
        </p:blipFill>
        <p:spPr>
          <a:xfrm>
            <a:off x="390525" y="1600200"/>
            <a:ext cx="4486275" cy="2247900"/>
          </a:xfrm>
          <a:prstGeom prst="rect">
            <a:avLst/>
          </a:prstGeom>
          <a:ln>
            <a:solidFill>
              <a:schemeClr val="bg1">
                <a:lumMod val="85000"/>
              </a:schemeClr>
            </a:solidFill>
          </a:ln>
        </p:spPr>
      </p:pic>
      <p:pic>
        <p:nvPicPr>
          <p:cNvPr id="6" name="Picture 5"/>
          <p:cNvPicPr/>
          <p:nvPr/>
        </p:nvPicPr>
        <p:blipFill>
          <a:blip r:embed="rId3"/>
          <a:stretch>
            <a:fillRect/>
          </a:stretch>
        </p:blipFill>
        <p:spPr>
          <a:xfrm>
            <a:off x="390524" y="4219575"/>
            <a:ext cx="4486275" cy="2333625"/>
          </a:xfrm>
          <a:prstGeom prst="rect">
            <a:avLst/>
          </a:prstGeom>
          <a:ln>
            <a:solidFill>
              <a:schemeClr val="bg1">
                <a:lumMod val="85000"/>
              </a:schemeClr>
            </a:solidFill>
          </a:ln>
        </p:spPr>
      </p:pic>
      <p:cxnSp>
        <p:nvCxnSpPr>
          <p:cNvPr id="8" name="Straight Arrow Connector 7"/>
          <p:cNvCxnSpPr/>
          <p:nvPr/>
        </p:nvCxnSpPr>
        <p:spPr>
          <a:xfrm>
            <a:off x="4198426" y="4660701"/>
            <a:ext cx="1066800" cy="0"/>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13" name="Oval 12"/>
          <p:cNvSpPr/>
          <p:nvPr/>
        </p:nvSpPr>
        <p:spPr>
          <a:xfrm>
            <a:off x="769426" y="4343400"/>
            <a:ext cx="3429000" cy="634603"/>
          </a:xfrm>
          <a:prstGeom prst="ellipse">
            <a:avLst/>
          </a:prstGeom>
          <a:solidFill>
            <a:srgbClr val="FFC000">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p:cNvSpPr txBox="1"/>
          <p:nvPr/>
        </p:nvSpPr>
        <p:spPr>
          <a:xfrm>
            <a:off x="5257800" y="4462046"/>
            <a:ext cx="3025828" cy="338554"/>
          </a:xfrm>
          <a:prstGeom prst="rect">
            <a:avLst/>
          </a:prstGeom>
          <a:noFill/>
        </p:spPr>
        <p:txBody>
          <a:bodyPr wrap="none" rtlCol="0">
            <a:spAutoFit/>
          </a:bodyPr>
          <a:lstStyle/>
          <a:p>
            <a:r>
              <a:rPr lang="en-US" sz="1600" dirty="0" smtClean="0">
                <a:solidFill>
                  <a:srgbClr val="FF0000"/>
                </a:solidFill>
              </a:rPr>
              <a:t>Custom copy (100-200 characters)</a:t>
            </a:r>
            <a:endParaRPr lang="en-US" sz="1600" dirty="0">
              <a:solidFill>
                <a:srgbClr val="FF0000"/>
              </a:solidFill>
            </a:endParaRPr>
          </a:p>
        </p:txBody>
      </p:sp>
      <p:sp>
        <p:nvSpPr>
          <p:cNvPr id="11" name="Content Placeholder 3"/>
          <p:cNvSpPr>
            <a:spLocks noGrp="1"/>
          </p:cNvSpPr>
          <p:nvPr>
            <p:ph sz="half" idx="1"/>
          </p:nvPr>
        </p:nvSpPr>
        <p:spPr>
          <a:xfrm>
            <a:off x="4943475" y="1600200"/>
            <a:ext cx="3438526" cy="4525963"/>
          </a:xfrm>
        </p:spPr>
        <p:txBody>
          <a:bodyPr>
            <a:normAutofit/>
          </a:bodyPr>
          <a:lstStyle/>
          <a:p>
            <a:pPr>
              <a:spcAft>
                <a:spcPts val="600"/>
              </a:spcAft>
            </a:pPr>
            <a:r>
              <a:rPr lang="en-US" sz="2000" b="1" dirty="0"/>
              <a:t>Example 1: </a:t>
            </a:r>
            <a:r>
              <a:rPr lang="en-US" sz="2000" dirty="0" smtClean="0"/>
              <a:t>Standard </a:t>
            </a:r>
            <a:r>
              <a:rPr lang="en-US" sz="2000" dirty="0"/>
              <a:t>cut and paste with only the link and no customization</a:t>
            </a:r>
            <a:r>
              <a:rPr lang="en-US" sz="2000" dirty="0" smtClean="0"/>
              <a:t>.</a:t>
            </a:r>
            <a:endParaRPr lang="en-US" sz="2000" dirty="0"/>
          </a:p>
          <a:p>
            <a:r>
              <a:rPr lang="en-US" sz="2000" dirty="0"/>
              <a:t>This is the </a:t>
            </a:r>
            <a:r>
              <a:rPr lang="en-US" sz="2000" u="sng" dirty="0"/>
              <a:t>least effective </a:t>
            </a:r>
            <a:r>
              <a:rPr lang="en-US" sz="2000" dirty="0"/>
              <a:t>way to share content on </a:t>
            </a:r>
            <a:r>
              <a:rPr lang="en-US" sz="2000" dirty="0" smtClean="0"/>
              <a:t>Facebook.</a:t>
            </a:r>
          </a:p>
          <a:p>
            <a:pPr marL="114300" indent="0">
              <a:buNone/>
            </a:pPr>
            <a:endParaRPr lang="en-US" sz="2000" b="1" dirty="0" smtClean="0"/>
          </a:p>
          <a:p>
            <a:r>
              <a:rPr lang="en-US" sz="2000" b="1" dirty="0" smtClean="0"/>
              <a:t>Example 2:</a:t>
            </a:r>
            <a:endParaRPr lang="en-US" sz="2000" b="1" dirty="0"/>
          </a:p>
        </p:txBody>
      </p:sp>
    </p:spTree>
    <p:extLst>
      <p:ext uri="{BB962C8B-B14F-4D97-AF65-F5344CB8AC3E}">
        <p14:creationId xmlns:p14="http://schemas.microsoft.com/office/powerpoint/2010/main" val="4659116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a:t>How Facebook </a:t>
            </a:r>
            <a:r>
              <a:rPr lang="en-US" dirty="0" smtClean="0"/>
              <a:t>works</a:t>
            </a:r>
            <a:endParaRPr lang="en-US" dirty="0"/>
          </a:p>
        </p:txBody>
      </p:sp>
      <p:pic>
        <p:nvPicPr>
          <p:cNvPr id="5" name="Picture 4"/>
          <p:cNvPicPr/>
          <p:nvPr/>
        </p:nvPicPr>
        <p:blipFill>
          <a:blip r:embed="rId2"/>
          <a:stretch>
            <a:fillRect/>
          </a:stretch>
        </p:blipFill>
        <p:spPr>
          <a:xfrm>
            <a:off x="390525" y="1600200"/>
            <a:ext cx="4486275" cy="2247900"/>
          </a:xfrm>
          <a:prstGeom prst="rect">
            <a:avLst/>
          </a:prstGeom>
          <a:ln>
            <a:solidFill>
              <a:schemeClr val="bg1">
                <a:lumMod val="85000"/>
              </a:schemeClr>
            </a:solidFill>
          </a:ln>
        </p:spPr>
      </p:pic>
      <p:pic>
        <p:nvPicPr>
          <p:cNvPr id="6" name="Picture 5"/>
          <p:cNvPicPr/>
          <p:nvPr/>
        </p:nvPicPr>
        <p:blipFill>
          <a:blip r:embed="rId3"/>
          <a:stretch>
            <a:fillRect/>
          </a:stretch>
        </p:blipFill>
        <p:spPr>
          <a:xfrm>
            <a:off x="390524" y="4219575"/>
            <a:ext cx="4486275" cy="2333625"/>
          </a:xfrm>
          <a:prstGeom prst="rect">
            <a:avLst/>
          </a:prstGeom>
          <a:ln>
            <a:solidFill>
              <a:schemeClr val="bg1">
                <a:lumMod val="85000"/>
              </a:schemeClr>
            </a:solidFill>
          </a:ln>
        </p:spPr>
      </p:pic>
      <p:cxnSp>
        <p:nvCxnSpPr>
          <p:cNvPr id="8" name="Straight Arrow Connector 7"/>
          <p:cNvCxnSpPr/>
          <p:nvPr/>
        </p:nvCxnSpPr>
        <p:spPr>
          <a:xfrm>
            <a:off x="4198426" y="4660701"/>
            <a:ext cx="1066800" cy="0"/>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10" name="Straight Arrow Connector 9"/>
          <p:cNvCxnSpPr/>
          <p:nvPr/>
        </p:nvCxnSpPr>
        <p:spPr>
          <a:xfrm>
            <a:off x="4602706" y="5181600"/>
            <a:ext cx="883694" cy="595"/>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13" name="Oval 12"/>
          <p:cNvSpPr/>
          <p:nvPr/>
        </p:nvSpPr>
        <p:spPr>
          <a:xfrm>
            <a:off x="769426" y="4343400"/>
            <a:ext cx="3429000" cy="634603"/>
          </a:xfrm>
          <a:prstGeom prst="ellipse">
            <a:avLst/>
          </a:prstGeom>
          <a:solidFill>
            <a:srgbClr val="FFC000">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2483926" y="4978003"/>
            <a:ext cx="2118780" cy="408384"/>
          </a:xfrm>
          <a:prstGeom prst="ellipse">
            <a:avLst/>
          </a:prstGeom>
          <a:solidFill>
            <a:srgbClr val="FFC000">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p:cNvSpPr txBox="1"/>
          <p:nvPr/>
        </p:nvSpPr>
        <p:spPr>
          <a:xfrm>
            <a:off x="5257800" y="4462046"/>
            <a:ext cx="3025828" cy="338554"/>
          </a:xfrm>
          <a:prstGeom prst="rect">
            <a:avLst/>
          </a:prstGeom>
          <a:noFill/>
        </p:spPr>
        <p:txBody>
          <a:bodyPr wrap="none" rtlCol="0">
            <a:spAutoFit/>
          </a:bodyPr>
          <a:lstStyle/>
          <a:p>
            <a:r>
              <a:rPr lang="en-US" sz="1600" dirty="0" smtClean="0">
                <a:solidFill>
                  <a:srgbClr val="FF0000"/>
                </a:solidFill>
              </a:rPr>
              <a:t>Custom copy (100-200 characters)</a:t>
            </a:r>
            <a:endParaRPr lang="en-US" sz="1600" dirty="0">
              <a:solidFill>
                <a:srgbClr val="FF0000"/>
              </a:solidFill>
            </a:endParaRPr>
          </a:p>
        </p:txBody>
      </p:sp>
      <p:sp>
        <p:nvSpPr>
          <p:cNvPr id="16" name="TextBox 15"/>
          <p:cNvSpPr txBox="1"/>
          <p:nvPr/>
        </p:nvSpPr>
        <p:spPr>
          <a:xfrm>
            <a:off x="5562600" y="4995446"/>
            <a:ext cx="2888804" cy="338554"/>
          </a:xfrm>
          <a:prstGeom prst="rect">
            <a:avLst/>
          </a:prstGeom>
          <a:noFill/>
        </p:spPr>
        <p:txBody>
          <a:bodyPr wrap="none" rtlCol="0">
            <a:spAutoFit/>
          </a:bodyPr>
          <a:lstStyle/>
          <a:p>
            <a:r>
              <a:rPr lang="en-US" sz="1600" dirty="0" smtClean="0">
                <a:solidFill>
                  <a:srgbClr val="FF0000"/>
                </a:solidFill>
              </a:rPr>
              <a:t>Custom headline (make it count)</a:t>
            </a:r>
            <a:endParaRPr lang="en-US" sz="1600" dirty="0">
              <a:solidFill>
                <a:srgbClr val="FF0000"/>
              </a:solidFill>
            </a:endParaRPr>
          </a:p>
        </p:txBody>
      </p:sp>
      <p:sp>
        <p:nvSpPr>
          <p:cNvPr id="17" name="Content Placeholder 3"/>
          <p:cNvSpPr>
            <a:spLocks noGrp="1"/>
          </p:cNvSpPr>
          <p:nvPr>
            <p:ph sz="half" idx="1"/>
          </p:nvPr>
        </p:nvSpPr>
        <p:spPr>
          <a:xfrm>
            <a:off x="4943475" y="1600200"/>
            <a:ext cx="3438526" cy="4525963"/>
          </a:xfrm>
        </p:spPr>
        <p:txBody>
          <a:bodyPr>
            <a:normAutofit/>
          </a:bodyPr>
          <a:lstStyle/>
          <a:p>
            <a:pPr>
              <a:spcAft>
                <a:spcPts val="600"/>
              </a:spcAft>
            </a:pPr>
            <a:r>
              <a:rPr lang="en-US" sz="2000" b="1" dirty="0"/>
              <a:t>Example 1: </a:t>
            </a:r>
            <a:r>
              <a:rPr lang="en-US" sz="2000" dirty="0"/>
              <a:t>Standard cut and paste with only the link and no customization.</a:t>
            </a:r>
          </a:p>
          <a:p>
            <a:r>
              <a:rPr lang="en-US" sz="2000" dirty="0"/>
              <a:t>This is the </a:t>
            </a:r>
            <a:r>
              <a:rPr lang="en-US" sz="2000" u="sng" dirty="0"/>
              <a:t>least effective </a:t>
            </a:r>
            <a:r>
              <a:rPr lang="en-US" sz="2000" dirty="0"/>
              <a:t>way to share content on </a:t>
            </a:r>
            <a:r>
              <a:rPr lang="en-US" sz="2000" dirty="0" smtClean="0"/>
              <a:t>Facebook.</a:t>
            </a:r>
          </a:p>
          <a:p>
            <a:pPr marL="114300" indent="0">
              <a:buNone/>
            </a:pPr>
            <a:endParaRPr lang="en-US" sz="2000" b="1" dirty="0" smtClean="0"/>
          </a:p>
          <a:p>
            <a:r>
              <a:rPr lang="en-US" sz="2000" b="1" dirty="0" smtClean="0"/>
              <a:t>Example 2:</a:t>
            </a:r>
            <a:endParaRPr lang="en-US" sz="2000" b="1" dirty="0"/>
          </a:p>
        </p:txBody>
      </p:sp>
    </p:spTree>
    <p:extLst>
      <p:ext uri="{BB962C8B-B14F-4D97-AF65-F5344CB8AC3E}">
        <p14:creationId xmlns:p14="http://schemas.microsoft.com/office/powerpoint/2010/main" val="23134867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a:t>How Facebook </a:t>
            </a:r>
            <a:r>
              <a:rPr lang="en-US" dirty="0" smtClean="0"/>
              <a:t>works</a:t>
            </a:r>
            <a:endParaRPr lang="en-US" dirty="0"/>
          </a:p>
        </p:txBody>
      </p:sp>
      <p:pic>
        <p:nvPicPr>
          <p:cNvPr id="5" name="Picture 4"/>
          <p:cNvPicPr/>
          <p:nvPr/>
        </p:nvPicPr>
        <p:blipFill>
          <a:blip r:embed="rId2"/>
          <a:stretch>
            <a:fillRect/>
          </a:stretch>
        </p:blipFill>
        <p:spPr>
          <a:xfrm>
            <a:off x="390525" y="1600200"/>
            <a:ext cx="4486275" cy="2247900"/>
          </a:xfrm>
          <a:prstGeom prst="rect">
            <a:avLst/>
          </a:prstGeom>
          <a:ln>
            <a:solidFill>
              <a:schemeClr val="bg1">
                <a:lumMod val="85000"/>
              </a:schemeClr>
            </a:solidFill>
          </a:ln>
        </p:spPr>
      </p:pic>
      <p:pic>
        <p:nvPicPr>
          <p:cNvPr id="6" name="Picture 5"/>
          <p:cNvPicPr/>
          <p:nvPr/>
        </p:nvPicPr>
        <p:blipFill>
          <a:blip r:embed="rId3"/>
          <a:stretch>
            <a:fillRect/>
          </a:stretch>
        </p:blipFill>
        <p:spPr>
          <a:xfrm>
            <a:off x="390524" y="4219575"/>
            <a:ext cx="4486275" cy="2333625"/>
          </a:xfrm>
          <a:prstGeom prst="rect">
            <a:avLst/>
          </a:prstGeom>
          <a:ln>
            <a:solidFill>
              <a:schemeClr val="bg1">
                <a:lumMod val="85000"/>
              </a:schemeClr>
            </a:solidFill>
          </a:ln>
        </p:spPr>
      </p:pic>
      <p:cxnSp>
        <p:nvCxnSpPr>
          <p:cNvPr id="8" name="Straight Arrow Connector 7"/>
          <p:cNvCxnSpPr/>
          <p:nvPr/>
        </p:nvCxnSpPr>
        <p:spPr>
          <a:xfrm>
            <a:off x="4198426" y="4660701"/>
            <a:ext cx="1066800" cy="0"/>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9" name="Straight Arrow Connector 8"/>
          <p:cNvCxnSpPr/>
          <p:nvPr/>
        </p:nvCxnSpPr>
        <p:spPr>
          <a:xfrm>
            <a:off x="4646314" y="5715000"/>
            <a:ext cx="1320422" cy="0"/>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12" name="Oval 11"/>
          <p:cNvSpPr/>
          <p:nvPr/>
        </p:nvSpPr>
        <p:spPr>
          <a:xfrm>
            <a:off x="2483926" y="5350402"/>
            <a:ext cx="2162388" cy="709613"/>
          </a:xfrm>
          <a:prstGeom prst="ellipse">
            <a:avLst/>
          </a:prstGeom>
          <a:solidFill>
            <a:srgbClr val="FFC000">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p:nvPr/>
        </p:nvSpPr>
        <p:spPr>
          <a:xfrm>
            <a:off x="769426" y="4343400"/>
            <a:ext cx="3429000" cy="634603"/>
          </a:xfrm>
          <a:prstGeom prst="ellipse">
            <a:avLst/>
          </a:prstGeom>
          <a:solidFill>
            <a:srgbClr val="FFC000">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2483926" y="4978003"/>
            <a:ext cx="2118780" cy="408384"/>
          </a:xfrm>
          <a:prstGeom prst="ellipse">
            <a:avLst/>
          </a:prstGeom>
          <a:solidFill>
            <a:srgbClr val="FFC000">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p:cNvSpPr txBox="1"/>
          <p:nvPr/>
        </p:nvSpPr>
        <p:spPr>
          <a:xfrm>
            <a:off x="5257800" y="4462046"/>
            <a:ext cx="3025828" cy="338554"/>
          </a:xfrm>
          <a:prstGeom prst="rect">
            <a:avLst/>
          </a:prstGeom>
          <a:noFill/>
        </p:spPr>
        <p:txBody>
          <a:bodyPr wrap="none" rtlCol="0">
            <a:spAutoFit/>
          </a:bodyPr>
          <a:lstStyle/>
          <a:p>
            <a:r>
              <a:rPr lang="en-US" sz="1600" dirty="0" smtClean="0">
                <a:solidFill>
                  <a:srgbClr val="FF0000"/>
                </a:solidFill>
              </a:rPr>
              <a:t>Custom copy (100-200 characters)</a:t>
            </a:r>
            <a:endParaRPr lang="en-US" sz="1600" dirty="0">
              <a:solidFill>
                <a:srgbClr val="FF0000"/>
              </a:solidFill>
            </a:endParaRPr>
          </a:p>
        </p:txBody>
      </p:sp>
      <p:sp>
        <p:nvSpPr>
          <p:cNvPr id="16" name="TextBox 15"/>
          <p:cNvSpPr txBox="1"/>
          <p:nvPr/>
        </p:nvSpPr>
        <p:spPr>
          <a:xfrm>
            <a:off x="5562600" y="4995446"/>
            <a:ext cx="2888804" cy="338554"/>
          </a:xfrm>
          <a:prstGeom prst="rect">
            <a:avLst/>
          </a:prstGeom>
          <a:noFill/>
        </p:spPr>
        <p:txBody>
          <a:bodyPr wrap="none" rtlCol="0">
            <a:spAutoFit/>
          </a:bodyPr>
          <a:lstStyle/>
          <a:p>
            <a:r>
              <a:rPr lang="en-US" sz="1600" dirty="0" smtClean="0">
                <a:solidFill>
                  <a:srgbClr val="FF0000"/>
                </a:solidFill>
              </a:rPr>
              <a:t>Custom headline (make it count)</a:t>
            </a:r>
            <a:endParaRPr lang="en-US" sz="1600" dirty="0">
              <a:solidFill>
                <a:srgbClr val="FF0000"/>
              </a:solidFill>
            </a:endParaRPr>
          </a:p>
        </p:txBody>
      </p:sp>
      <p:sp>
        <p:nvSpPr>
          <p:cNvPr id="17" name="TextBox 16"/>
          <p:cNvSpPr txBox="1"/>
          <p:nvPr/>
        </p:nvSpPr>
        <p:spPr>
          <a:xfrm>
            <a:off x="5943600" y="5528846"/>
            <a:ext cx="2385268" cy="584775"/>
          </a:xfrm>
          <a:prstGeom prst="rect">
            <a:avLst/>
          </a:prstGeom>
          <a:noFill/>
        </p:spPr>
        <p:txBody>
          <a:bodyPr wrap="none" rtlCol="0">
            <a:spAutoFit/>
          </a:bodyPr>
          <a:lstStyle/>
          <a:p>
            <a:r>
              <a:rPr lang="en-US" sz="1600" dirty="0" smtClean="0">
                <a:solidFill>
                  <a:srgbClr val="FF0000"/>
                </a:solidFill>
              </a:rPr>
              <a:t>Custom description </a:t>
            </a:r>
            <a:br>
              <a:rPr lang="en-US" sz="1600" dirty="0" smtClean="0">
                <a:solidFill>
                  <a:srgbClr val="FF0000"/>
                </a:solidFill>
              </a:rPr>
            </a:br>
            <a:r>
              <a:rPr lang="en-US" sz="1600" dirty="0" smtClean="0">
                <a:solidFill>
                  <a:srgbClr val="FF0000"/>
                </a:solidFill>
              </a:rPr>
              <a:t>(usually the first sentence)</a:t>
            </a:r>
            <a:endParaRPr lang="en-US" sz="1600" dirty="0">
              <a:solidFill>
                <a:srgbClr val="FF0000"/>
              </a:solidFill>
            </a:endParaRPr>
          </a:p>
        </p:txBody>
      </p:sp>
      <p:sp>
        <p:nvSpPr>
          <p:cNvPr id="19" name="Content Placeholder 3"/>
          <p:cNvSpPr>
            <a:spLocks noGrp="1"/>
          </p:cNvSpPr>
          <p:nvPr>
            <p:ph sz="half" idx="1"/>
          </p:nvPr>
        </p:nvSpPr>
        <p:spPr>
          <a:xfrm>
            <a:off x="4943475" y="1600200"/>
            <a:ext cx="3438526" cy="4525963"/>
          </a:xfrm>
        </p:spPr>
        <p:txBody>
          <a:bodyPr>
            <a:normAutofit/>
          </a:bodyPr>
          <a:lstStyle/>
          <a:p>
            <a:pPr>
              <a:spcAft>
                <a:spcPts val="600"/>
              </a:spcAft>
            </a:pPr>
            <a:r>
              <a:rPr lang="en-US" sz="2000" b="1" dirty="0"/>
              <a:t>Example 1: </a:t>
            </a:r>
            <a:r>
              <a:rPr lang="en-US" sz="2000" dirty="0"/>
              <a:t>Standard cut and paste with only the link and no customization.</a:t>
            </a:r>
          </a:p>
          <a:p>
            <a:r>
              <a:rPr lang="en-US" sz="2000" dirty="0"/>
              <a:t>This is the </a:t>
            </a:r>
            <a:r>
              <a:rPr lang="en-US" sz="2000" u="sng" dirty="0"/>
              <a:t>least effective </a:t>
            </a:r>
            <a:r>
              <a:rPr lang="en-US" sz="2000" dirty="0"/>
              <a:t>way to share content on Facebook.</a:t>
            </a:r>
          </a:p>
          <a:p>
            <a:pPr marL="114300" indent="0">
              <a:buNone/>
            </a:pPr>
            <a:endParaRPr lang="en-US" sz="2000" b="1" dirty="0"/>
          </a:p>
          <a:p>
            <a:r>
              <a:rPr lang="en-US" sz="2000" b="1" dirty="0"/>
              <a:t>Example 2:</a:t>
            </a:r>
          </a:p>
          <a:p>
            <a:endParaRPr lang="en-US" sz="2000" dirty="0"/>
          </a:p>
        </p:txBody>
      </p:sp>
      <p:cxnSp>
        <p:nvCxnSpPr>
          <p:cNvPr id="20" name="Straight Arrow Connector 19"/>
          <p:cNvCxnSpPr/>
          <p:nvPr/>
        </p:nvCxnSpPr>
        <p:spPr>
          <a:xfrm>
            <a:off x="4602706" y="5181600"/>
            <a:ext cx="883694" cy="595"/>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2827409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a:t>How Facebook </a:t>
            </a:r>
            <a:r>
              <a:rPr lang="en-US" dirty="0" smtClean="0"/>
              <a:t>works</a:t>
            </a:r>
            <a:endParaRPr lang="en-US" dirty="0"/>
          </a:p>
        </p:txBody>
      </p:sp>
      <p:sp>
        <p:nvSpPr>
          <p:cNvPr id="4" name="Content Placeholder 3"/>
          <p:cNvSpPr>
            <a:spLocks noGrp="1"/>
          </p:cNvSpPr>
          <p:nvPr>
            <p:ph sz="half" idx="1"/>
          </p:nvPr>
        </p:nvSpPr>
        <p:spPr>
          <a:xfrm>
            <a:off x="4943475" y="1600200"/>
            <a:ext cx="3438526" cy="4525963"/>
          </a:xfrm>
        </p:spPr>
        <p:txBody>
          <a:bodyPr>
            <a:normAutofit/>
          </a:bodyPr>
          <a:lstStyle/>
          <a:p>
            <a:pPr indent="-233363">
              <a:spcAft>
                <a:spcPts val="600"/>
              </a:spcAft>
            </a:pPr>
            <a:r>
              <a:rPr lang="en-US" sz="2000" b="1" dirty="0" smtClean="0"/>
              <a:t>Example 3</a:t>
            </a:r>
            <a:r>
              <a:rPr lang="en-US" sz="2000" b="1" dirty="0"/>
              <a:t>: </a:t>
            </a:r>
            <a:r>
              <a:rPr lang="en-US" sz="2000" dirty="0"/>
              <a:t>Share a </a:t>
            </a:r>
            <a:r>
              <a:rPr lang="en-US" sz="2000" dirty="0" smtClean="0"/>
              <a:t>compelling photo </a:t>
            </a:r>
            <a:r>
              <a:rPr lang="en-US" sz="2000" dirty="0"/>
              <a:t>instead </a:t>
            </a:r>
            <a:r>
              <a:rPr lang="en-US" sz="2000" dirty="0" smtClean="0"/>
              <a:t/>
            </a:r>
            <a:br>
              <a:rPr lang="en-US" sz="2000" dirty="0" smtClean="0"/>
            </a:br>
            <a:r>
              <a:rPr lang="en-US" sz="2000" dirty="0" smtClean="0"/>
              <a:t>of </a:t>
            </a:r>
            <a:r>
              <a:rPr lang="en-US" sz="2000" dirty="0"/>
              <a:t>a link.</a:t>
            </a:r>
          </a:p>
          <a:p>
            <a:pPr indent="-233363">
              <a:spcAft>
                <a:spcPts val="600"/>
              </a:spcAft>
            </a:pPr>
            <a:r>
              <a:rPr lang="en-US" sz="2000" dirty="0" smtClean="0"/>
              <a:t>Why?</a:t>
            </a:r>
          </a:p>
          <a:p>
            <a:pPr marL="341313" indent="-231775">
              <a:spcAft>
                <a:spcPts val="600"/>
              </a:spcAft>
            </a:pPr>
            <a:r>
              <a:rPr lang="en-US" sz="2000" dirty="0">
                <a:solidFill>
                  <a:srgbClr val="FF0000"/>
                </a:solidFill>
              </a:rPr>
              <a:t>Because thumbnail images and links are hard to see, and Facebook knows fewer people will click on it.</a:t>
            </a:r>
          </a:p>
          <a:p>
            <a:pPr>
              <a:spcAft>
                <a:spcPts val="600"/>
              </a:spcAft>
            </a:pPr>
            <a:r>
              <a:rPr lang="en-US" sz="2000" dirty="0" smtClean="0"/>
              <a:t>Photos = </a:t>
            </a:r>
            <a:r>
              <a:rPr lang="en-US" sz="2000" dirty="0" smtClean="0"/>
              <a:t>3X </a:t>
            </a:r>
            <a:r>
              <a:rPr lang="en-US" sz="2000" dirty="0" smtClean="0"/>
              <a:t>more visibility.</a:t>
            </a:r>
            <a:endParaRPr lang="en-US" sz="2000" dirty="0"/>
          </a:p>
          <a:p>
            <a:pPr>
              <a:spcAft>
                <a:spcPts val="600"/>
              </a:spcAft>
            </a:pPr>
            <a:endParaRPr lang="en-US" sz="2000" dirty="0" smtClean="0"/>
          </a:p>
        </p:txBody>
      </p:sp>
      <p:pic>
        <p:nvPicPr>
          <p:cNvPr id="6" name="Picture 5"/>
          <p:cNvPicPr/>
          <p:nvPr/>
        </p:nvPicPr>
        <p:blipFill>
          <a:blip r:embed="rId2"/>
          <a:stretch>
            <a:fillRect/>
          </a:stretch>
        </p:blipFill>
        <p:spPr>
          <a:xfrm>
            <a:off x="381000" y="1600200"/>
            <a:ext cx="4381500" cy="3162300"/>
          </a:xfrm>
          <a:prstGeom prst="rect">
            <a:avLst/>
          </a:prstGeom>
          <a:ln>
            <a:solidFill>
              <a:schemeClr val="bg1">
                <a:lumMod val="85000"/>
              </a:schemeClr>
            </a:solidFill>
          </a:ln>
        </p:spPr>
      </p:pic>
    </p:spTree>
    <p:extLst>
      <p:ext uri="{BB962C8B-B14F-4D97-AF65-F5344CB8AC3E}">
        <p14:creationId xmlns:p14="http://schemas.microsoft.com/office/powerpoint/2010/main" val="28928342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a:t>How Facebook works</a:t>
            </a:r>
          </a:p>
        </p:txBody>
      </p:sp>
      <p:sp>
        <p:nvSpPr>
          <p:cNvPr id="4" name="Content Placeholder 3"/>
          <p:cNvSpPr>
            <a:spLocks noGrp="1"/>
          </p:cNvSpPr>
          <p:nvPr>
            <p:ph sz="half" idx="1"/>
          </p:nvPr>
        </p:nvSpPr>
        <p:spPr>
          <a:xfrm>
            <a:off x="4943475" y="1600200"/>
            <a:ext cx="3438526" cy="4525963"/>
          </a:xfrm>
        </p:spPr>
        <p:txBody>
          <a:bodyPr>
            <a:normAutofit/>
          </a:bodyPr>
          <a:lstStyle/>
          <a:p>
            <a:pPr>
              <a:spcAft>
                <a:spcPts val="600"/>
              </a:spcAft>
            </a:pPr>
            <a:r>
              <a:rPr lang="en-US" sz="2000" b="1" dirty="0" smtClean="0"/>
              <a:t>Example 3</a:t>
            </a:r>
            <a:r>
              <a:rPr lang="en-US" sz="2000" b="1" dirty="0"/>
              <a:t>: </a:t>
            </a:r>
            <a:r>
              <a:rPr lang="en-US" sz="2000" dirty="0"/>
              <a:t>Share a </a:t>
            </a:r>
            <a:r>
              <a:rPr lang="en-US" sz="2000" dirty="0" smtClean="0"/>
              <a:t>compelling photo </a:t>
            </a:r>
            <a:r>
              <a:rPr lang="en-US" sz="2000" dirty="0"/>
              <a:t>instead </a:t>
            </a:r>
            <a:r>
              <a:rPr lang="en-US" sz="2000" dirty="0" smtClean="0"/>
              <a:t/>
            </a:r>
            <a:br>
              <a:rPr lang="en-US" sz="2000" dirty="0" smtClean="0"/>
            </a:br>
            <a:r>
              <a:rPr lang="en-US" sz="2000" dirty="0" smtClean="0"/>
              <a:t>of </a:t>
            </a:r>
            <a:r>
              <a:rPr lang="en-US" sz="2000" dirty="0"/>
              <a:t>a link</a:t>
            </a:r>
            <a:r>
              <a:rPr lang="en-US" sz="2000" dirty="0" smtClean="0"/>
              <a:t>.</a:t>
            </a:r>
          </a:p>
          <a:p>
            <a:pPr>
              <a:spcAft>
                <a:spcPts val="600"/>
              </a:spcAft>
            </a:pPr>
            <a:r>
              <a:rPr lang="en-US" sz="2000" dirty="0" smtClean="0"/>
              <a:t>Why?</a:t>
            </a:r>
          </a:p>
          <a:p>
            <a:pPr marL="341313" indent="-231775">
              <a:spcAft>
                <a:spcPts val="600"/>
              </a:spcAft>
            </a:pPr>
            <a:r>
              <a:rPr lang="en-US" sz="2000" dirty="0"/>
              <a:t>Because thumbnail images and links are hard to see, and Facebook knows fewer people will click on it.</a:t>
            </a:r>
          </a:p>
          <a:p>
            <a:pPr>
              <a:spcAft>
                <a:spcPts val="600"/>
              </a:spcAft>
            </a:pPr>
            <a:r>
              <a:rPr lang="en-US" sz="2000" dirty="0" smtClean="0"/>
              <a:t>Photos = </a:t>
            </a:r>
            <a:r>
              <a:rPr lang="en-US" sz="2000" dirty="0" smtClean="0"/>
              <a:t>3X </a:t>
            </a:r>
            <a:r>
              <a:rPr lang="en-US" sz="2000" dirty="0" smtClean="0"/>
              <a:t>more visibility.</a:t>
            </a:r>
            <a:endParaRPr lang="en-US" sz="2000" dirty="0"/>
          </a:p>
          <a:p>
            <a:pPr>
              <a:spcAft>
                <a:spcPts val="600"/>
              </a:spcAft>
            </a:pPr>
            <a:r>
              <a:rPr lang="en-US" sz="2000" dirty="0">
                <a:solidFill>
                  <a:srgbClr val="FF0000"/>
                </a:solidFill>
              </a:rPr>
              <a:t>Include </a:t>
            </a:r>
            <a:r>
              <a:rPr lang="en-US" sz="2000" dirty="0" smtClean="0">
                <a:solidFill>
                  <a:srgbClr val="FF0000"/>
                </a:solidFill>
              </a:rPr>
              <a:t>a shortened </a:t>
            </a:r>
            <a:r>
              <a:rPr lang="en-US" sz="2000" dirty="0">
                <a:solidFill>
                  <a:srgbClr val="FF0000"/>
                </a:solidFill>
              </a:rPr>
              <a:t>URL </a:t>
            </a:r>
            <a:r>
              <a:rPr lang="en-US" sz="2000" dirty="0" smtClean="0">
                <a:solidFill>
                  <a:srgbClr val="FF0000"/>
                </a:solidFill>
              </a:rPr>
              <a:t/>
            </a:r>
            <a:br>
              <a:rPr lang="en-US" sz="2000" dirty="0" smtClean="0">
                <a:solidFill>
                  <a:srgbClr val="FF0000"/>
                </a:solidFill>
              </a:rPr>
            </a:br>
            <a:r>
              <a:rPr lang="en-US" sz="2000" dirty="0" smtClean="0">
                <a:solidFill>
                  <a:srgbClr val="FF0000"/>
                </a:solidFill>
              </a:rPr>
              <a:t>(</a:t>
            </a:r>
            <a:r>
              <a:rPr lang="en-US" sz="2000" dirty="0" err="1">
                <a:solidFill>
                  <a:srgbClr val="FF0000"/>
                </a:solidFill>
              </a:rPr>
              <a:t>B</a:t>
            </a:r>
            <a:r>
              <a:rPr lang="en-US" sz="2000" dirty="0" err="1" smtClean="0">
                <a:solidFill>
                  <a:srgbClr val="FF0000"/>
                </a:solidFill>
              </a:rPr>
              <a:t>itly</a:t>
            </a:r>
            <a:r>
              <a:rPr lang="en-US" sz="2000" dirty="0" smtClean="0">
                <a:solidFill>
                  <a:srgbClr val="FF0000"/>
                </a:solidFill>
              </a:rPr>
              <a:t>) so fans can still </a:t>
            </a:r>
            <a:r>
              <a:rPr lang="en-US" sz="2000" dirty="0">
                <a:solidFill>
                  <a:srgbClr val="FF0000"/>
                </a:solidFill>
              </a:rPr>
              <a:t>get </a:t>
            </a:r>
            <a:r>
              <a:rPr lang="en-US" sz="2000" dirty="0" smtClean="0">
                <a:solidFill>
                  <a:srgbClr val="FF0000"/>
                </a:solidFill>
              </a:rPr>
              <a:t>the info </a:t>
            </a:r>
            <a:r>
              <a:rPr lang="en-US" sz="2000" dirty="0">
                <a:solidFill>
                  <a:srgbClr val="FF0000"/>
                </a:solidFill>
              </a:rPr>
              <a:t>they need.</a:t>
            </a:r>
          </a:p>
          <a:p>
            <a:pPr>
              <a:spcAft>
                <a:spcPts val="600"/>
              </a:spcAft>
            </a:pPr>
            <a:endParaRPr lang="en-US" sz="2000" dirty="0" smtClean="0"/>
          </a:p>
        </p:txBody>
      </p:sp>
      <p:pic>
        <p:nvPicPr>
          <p:cNvPr id="6" name="Picture 5"/>
          <p:cNvPicPr/>
          <p:nvPr/>
        </p:nvPicPr>
        <p:blipFill>
          <a:blip r:embed="rId2"/>
          <a:stretch>
            <a:fillRect/>
          </a:stretch>
        </p:blipFill>
        <p:spPr>
          <a:xfrm>
            <a:off x="381000" y="1600200"/>
            <a:ext cx="4381500" cy="3162300"/>
          </a:xfrm>
          <a:prstGeom prst="rect">
            <a:avLst/>
          </a:prstGeom>
          <a:ln>
            <a:solidFill>
              <a:schemeClr val="bg1">
                <a:lumMod val="85000"/>
              </a:schemeClr>
            </a:solidFill>
          </a:ln>
        </p:spPr>
      </p:pic>
      <p:cxnSp>
        <p:nvCxnSpPr>
          <p:cNvPr id="7" name="Straight Arrow Connector 6"/>
          <p:cNvCxnSpPr/>
          <p:nvPr/>
        </p:nvCxnSpPr>
        <p:spPr>
          <a:xfrm flipH="1" flipV="1">
            <a:off x="4419600" y="2438400"/>
            <a:ext cx="685800" cy="2514600"/>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11" name="Oval 10"/>
          <p:cNvSpPr/>
          <p:nvPr/>
        </p:nvSpPr>
        <p:spPr>
          <a:xfrm>
            <a:off x="3064312" y="1893161"/>
            <a:ext cx="1660087" cy="481015"/>
          </a:xfrm>
          <a:prstGeom prst="ellipse">
            <a:avLst/>
          </a:prstGeom>
          <a:solidFill>
            <a:srgbClr val="FFC000">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26635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1" y="3276600"/>
            <a:ext cx="3168736"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a:bodyPr>
          <a:lstStyle/>
          <a:p>
            <a:pPr algn="l"/>
            <a:r>
              <a:rPr lang="en-US" dirty="0" smtClean="0"/>
              <a:t>Understanding EdgeRank</a:t>
            </a:r>
            <a:endParaRPr lang="en-US" dirty="0"/>
          </a:p>
        </p:txBody>
      </p:sp>
      <p:sp>
        <p:nvSpPr>
          <p:cNvPr id="3" name="Content Placeholder 2"/>
          <p:cNvSpPr>
            <a:spLocks noGrp="1"/>
          </p:cNvSpPr>
          <p:nvPr>
            <p:ph idx="1"/>
          </p:nvPr>
        </p:nvSpPr>
        <p:spPr>
          <a:xfrm>
            <a:off x="457200" y="1548825"/>
            <a:ext cx="8382000" cy="5004375"/>
          </a:xfrm>
        </p:spPr>
        <p:txBody>
          <a:bodyPr>
            <a:normAutofit/>
          </a:bodyPr>
          <a:lstStyle/>
          <a:p>
            <a:pPr>
              <a:spcAft>
                <a:spcPts val="1200"/>
              </a:spcAft>
            </a:pPr>
            <a:r>
              <a:rPr lang="en-US" sz="2500" b="1" dirty="0" smtClean="0"/>
              <a:t>EdgeRank is Facebook’s most important feature</a:t>
            </a:r>
          </a:p>
          <a:p>
            <a:pPr lvl="1">
              <a:spcAft>
                <a:spcPts val="1200"/>
              </a:spcAft>
              <a:buFont typeface="Arial" pitchFamily="34" charset="0"/>
              <a:buChar char="•"/>
            </a:pPr>
            <a:r>
              <a:rPr lang="en-US" sz="1800" dirty="0"/>
              <a:t>A</a:t>
            </a:r>
            <a:r>
              <a:rPr lang="en-US" sz="1800" dirty="0" smtClean="0"/>
              <a:t>lgorithm that determines what content people see in their News Feed.</a:t>
            </a:r>
          </a:p>
          <a:p>
            <a:pPr lvl="1">
              <a:spcAft>
                <a:spcPts val="1200"/>
              </a:spcAft>
              <a:buFont typeface="Arial" pitchFamily="34" charset="0"/>
              <a:buChar char="•"/>
            </a:pPr>
            <a:r>
              <a:rPr lang="en-US" sz="1800" dirty="0" smtClean="0"/>
              <a:t>Not every fan sees every post </a:t>
            </a:r>
            <a:r>
              <a:rPr lang="en-US" sz="1800" dirty="0" smtClean="0"/>
              <a:t>(just </a:t>
            </a:r>
            <a:r>
              <a:rPr lang="en-US" sz="1800" dirty="0" smtClean="0"/>
              <a:t>15% see the content we share).</a:t>
            </a:r>
          </a:p>
          <a:p>
            <a:pPr lvl="1">
              <a:spcAft>
                <a:spcPts val="1800"/>
              </a:spcAft>
              <a:buFont typeface="Arial" pitchFamily="34" charset="0"/>
              <a:buChar char="•"/>
            </a:pPr>
            <a:r>
              <a:rPr lang="en-US" sz="1800" dirty="0" smtClean="0"/>
              <a:t>Facebook will show </a:t>
            </a:r>
            <a:r>
              <a:rPr lang="en-US" sz="1800" u="sng" dirty="0" smtClean="0"/>
              <a:t>ONLY</a:t>
            </a:r>
            <a:r>
              <a:rPr lang="en-US" sz="1800" dirty="0" smtClean="0"/>
              <a:t> what it feels people </a:t>
            </a:r>
            <a:r>
              <a:rPr lang="en-US" sz="1800" dirty="0"/>
              <a:t/>
            </a:r>
            <a:br>
              <a:rPr lang="en-US" sz="1800" dirty="0"/>
            </a:br>
            <a:r>
              <a:rPr lang="en-US" sz="1800" dirty="0" smtClean="0"/>
              <a:t>will actually </a:t>
            </a:r>
            <a:r>
              <a:rPr lang="en-US" sz="1800" dirty="0" smtClean="0"/>
              <a:t>click on.</a:t>
            </a:r>
          </a:p>
          <a:p>
            <a:pPr marL="400050">
              <a:spcAft>
                <a:spcPts val="600"/>
              </a:spcAft>
            </a:pPr>
            <a:r>
              <a:rPr lang="en-US" sz="2500" b="1" dirty="0" smtClean="0"/>
              <a:t>It’s all about getting clicks!</a:t>
            </a:r>
          </a:p>
          <a:p>
            <a:pPr marL="736600" lvl="1" indent="-273050">
              <a:spcAft>
                <a:spcPts val="1200"/>
              </a:spcAft>
              <a:buFont typeface="Arial" pitchFamily="34" charset="0"/>
              <a:buChar char="•"/>
            </a:pPr>
            <a:r>
              <a:rPr lang="en-US" sz="1800" dirty="0" err="1" smtClean="0"/>
              <a:t>EdgeRank</a:t>
            </a:r>
            <a:r>
              <a:rPr lang="en-US" sz="1800" dirty="0" smtClean="0"/>
              <a:t> increases with each interaction.</a:t>
            </a:r>
          </a:p>
          <a:p>
            <a:pPr marL="736600" lvl="1" indent="-273050">
              <a:spcAft>
                <a:spcPts val="1200"/>
              </a:spcAft>
              <a:buFont typeface="Arial" pitchFamily="34" charset="0"/>
              <a:buChar char="•"/>
            </a:pPr>
            <a:r>
              <a:rPr lang="en-US" sz="1800" dirty="0" smtClean="0"/>
              <a:t>Stronger </a:t>
            </a:r>
            <a:r>
              <a:rPr lang="en-US" sz="1800" dirty="0" err="1" smtClean="0"/>
              <a:t>EdgeRank</a:t>
            </a:r>
            <a:r>
              <a:rPr lang="en-US" sz="1800" dirty="0" smtClean="0"/>
              <a:t> with fans means </a:t>
            </a:r>
            <a:br>
              <a:rPr lang="en-US" sz="1800" dirty="0" smtClean="0"/>
            </a:br>
            <a:r>
              <a:rPr lang="en-US" sz="1800" dirty="0" smtClean="0"/>
              <a:t>more visibility for your content.</a:t>
            </a:r>
          </a:p>
          <a:p>
            <a:pPr marL="736600" lvl="1" indent="-273050">
              <a:spcAft>
                <a:spcPts val="1200"/>
              </a:spcAft>
              <a:buFont typeface="Arial" pitchFamily="34" charset="0"/>
              <a:buChar char="•"/>
            </a:pPr>
            <a:r>
              <a:rPr lang="en-US" sz="1800" dirty="0"/>
              <a:t>This is true for </a:t>
            </a:r>
            <a:r>
              <a:rPr lang="en-US" sz="1800" dirty="0" smtClean="0"/>
              <a:t>personal </a:t>
            </a:r>
            <a:r>
              <a:rPr lang="en-US" sz="1800" dirty="0"/>
              <a:t>relationships </a:t>
            </a:r>
            <a:br>
              <a:rPr lang="en-US" sz="1800" dirty="0"/>
            </a:br>
            <a:r>
              <a:rPr lang="en-US" sz="1800" dirty="0"/>
              <a:t>as well as fan </a:t>
            </a:r>
            <a:r>
              <a:rPr lang="en-US" sz="1800" dirty="0" smtClean="0"/>
              <a:t>pages.</a:t>
            </a:r>
            <a:endParaRPr lang="en-US" sz="1800" dirty="0"/>
          </a:p>
          <a:p>
            <a:pPr lvl="1"/>
            <a:endParaRPr lang="en-US" dirty="0" smtClean="0"/>
          </a:p>
        </p:txBody>
      </p:sp>
      <p:sp>
        <p:nvSpPr>
          <p:cNvPr id="8" name="TextBox 7"/>
          <p:cNvSpPr txBox="1"/>
          <p:nvPr/>
        </p:nvSpPr>
        <p:spPr>
          <a:xfrm>
            <a:off x="3810000" y="6120825"/>
            <a:ext cx="2971800" cy="584775"/>
          </a:xfrm>
          <a:prstGeom prst="rect">
            <a:avLst/>
          </a:prstGeom>
          <a:noFill/>
        </p:spPr>
        <p:txBody>
          <a:bodyPr wrap="square" rtlCol="0">
            <a:spAutoFit/>
          </a:bodyPr>
          <a:lstStyle/>
          <a:p>
            <a:r>
              <a:rPr lang="en-US" sz="1600" dirty="0" smtClean="0">
                <a:solidFill>
                  <a:srgbClr val="FF0000"/>
                </a:solidFill>
              </a:rPr>
              <a:t>Stronger EdgeRank means more content gets seen by fans!</a:t>
            </a:r>
            <a:endParaRPr lang="en-US" sz="1600" dirty="0">
              <a:solidFill>
                <a:srgbClr val="FF0000"/>
              </a:solidFill>
            </a:endParaRPr>
          </a:p>
        </p:txBody>
      </p:sp>
      <p:cxnSp>
        <p:nvCxnSpPr>
          <p:cNvPr id="9" name="Straight Arrow Connector 8"/>
          <p:cNvCxnSpPr>
            <a:stCxn id="8" idx="0"/>
          </p:cNvCxnSpPr>
          <p:nvPr/>
        </p:nvCxnSpPr>
        <p:spPr>
          <a:xfrm flipV="1">
            <a:off x="5295900" y="5181601"/>
            <a:ext cx="800100" cy="939224"/>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2189422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smtClean="0"/>
              <a:t>How </a:t>
            </a:r>
            <a:r>
              <a:rPr lang="en-US" dirty="0" err="1" smtClean="0"/>
              <a:t>EdgeRank</a:t>
            </a:r>
            <a:r>
              <a:rPr lang="en-US" dirty="0" smtClean="0"/>
              <a:t> weights </a:t>
            </a:r>
            <a:r>
              <a:rPr lang="en-US" dirty="0"/>
              <a:t>p</a:t>
            </a:r>
            <a:r>
              <a:rPr lang="en-US" dirty="0" smtClean="0"/>
              <a:t>osts</a:t>
            </a:r>
            <a:endParaRPr lang="en-US" dirty="0"/>
          </a:p>
        </p:txBody>
      </p:sp>
      <p:graphicFrame>
        <p:nvGraphicFramePr>
          <p:cNvPr id="7" name="Content Placeholder 5"/>
          <p:cNvGraphicFramePr>
            <a:graphicFrameLocks/>
          </p:cNvGraphicFramePr>
          <p:nvPr>
            <p:extLst>
              <p:ext uri="{D42A27DB-BD31-4B8C-83A1-F6EECF244321}">
                <p14:modId xmlns:p14="http://schemas.microsoft.com/office/powerpoint/2010/main" val="2189462286"/>
              </p:ext>
            </p:extLst>
          </p:nvPr>
        </p:nvGraphicFramePr>
        <p:xfrm>
          <a:off x="381001" y="1498600"/>
          <a:ext cx="8308975" cy="4656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658793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5"/>
          <p:cNvGraphicFramePr>
            <a:graphicFrameLocks/>
          </p:cNvGraphicFramePr>
          <p:nvPr>
            <p:extLst>
              <p:ext uri="{D42A27DB-BD31-4B8C-83A1-F6EECF244321}">
                <p14:modId xmlns:p14="http://schemas.microsoft.com/office/powerpoint/2010/main" val="2450985346"/>
              </p:ext>
            </p:extLst>
          </p:nvPr>
        </p:nvGraphicFramePr>
        <p:xfrm>
          <a:off x="381001" y="1498600"/>
          <a:ext cx="8308975" cy="4656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457200" y="1600201"/>
            <a:ext cx="2514600" cy="646331"/>
          </a:xfrm>
          <a:prstGeom prst="rect">
            <a:avLst/>
          </a:prstGeom>
          <a:noFill/>
        </p:spPr>
        <p:txBody>
          <a:bodyPr wrap="square" rtlCol="0">
            <a:spAutoFit/>
          </a:bodyPr>
          <a:lstStyle/>
          <a:p>
            <a:r>
              <a:rPr lang="en-US" dirty="0" smtClean="0">
                <a:solidFill>
                  <a:srgbClr val="FF0000"/>
                </a:solidFill>
              </a:rPr>
              <a:t>These get prioritized in fans’ News Feeds.</a:t>
            </a:r>
            <a:endParaRPr lang="en-US" dirty="0">
              <a:solidFill>
                <a:srgbClr val="FF0000"/>
              </a:solidFill>
            </a:endParaRPr>
          </a:p>
        </p:txBody>
      </p:sp>
      <p:sp>
        <p:nvSpPr>
          <p:cNvPr id="11" name="Right Brace 10"/>
          <p:cNvSpPr/>
          <p:nvPr/>
        </p:nvSpPr>
        <p:spPr>
          <a:xfrm flipH="1">
            <a:off x="2971800" y="1498601"/>
            <a:ext cx="391813" cy="1160929"/>
          </a:xfrm>
          <a:prstGeom prst="rightBrace">
            <a:avLst/>
          </a:prstGeom>
          <a:ln>
            <a:solidFill>
              <a:srgbClr val="FF0000"/>
            </a:solidFill>
          </a:ln>
        </p:spPr>
        <p:style>
          <a:lnRef idx="1">
            <a:schemeClr val="accent2"/>
          </a:lnRef>
          <a:fillRef idx="0">
            <a:schemeClr val="accent2"/>
          </a:fillRef>
          <a:effectRef idx="0">
            <a:schemeClr val="accent2"/>
          </a:effectRef>
          <a:fontRef idx="minor">
            <a:schemeClr val="tx1"/>
          </a:fontRef>
        </p:style>
      </p:sp>
      <p:sp>
        <p:nvSpPr>
          <p:cNvPr id="9" name="Title 1"/>
          <p:cNvSpPr>
            <a:spLocks noGrp="1"/>
          </p:cNvSpPr>
          <p:nvPr>
            <p:ph type="title"/>
          </p:nvPr>
        </p:nvSpPr>
        <p:spPr>
          <a:xfrm>
            <a:off x="457200" y="274638"/>
            <a:ext cx="8229600" cy="1143000"/>
          </a:xfrm>
        </p:spPr>
        <p:txBody>
          <a:bodyPr>
            <a:normAutofit/>
          </a:bodyPr>
          <a:lstStyle/>
          <a:p>
            <a:pPr algn="l"/>
            <a:r>
              <a:rPr lang="en-US" dirty="0" smtClean="0"/>
              <a:t>How </a:t>
            </a:r>
            <a:r>
              <a:rPr lang="en-US" dirty="0" err="1" smtClean="0"/>
              <a:t>EdgeRank</a:t>
            </a:r>
            <a:r>
              <a:rPr lang="en-US" dirty="0" smtClean="0"/>
              <a:t> weights </a:t>
            </a:r>
            <a:r>
              <a:rPr lang="en-US" dirty="0"/>
              <a:t>p</a:t>
            </a:r>
            <a:r>
              <a:rPr lang="en-US" dirty="0" smtClean="0"/>
              <a:t>osts</a:t>
            </a:r>
            <a:endParaRPr lang="en-US" dirty="0"/>
          </a:p>
        </p:txBody>
      </p:sp>
    </p:spTree>
    <p:extLst>
      <p:ext uri="{BB962C8B-B14F-4D97-AF65-F5344CB8AC3E}">
        <p14:creationId xmlns:p14="http://schemas.microsoft.com/office/powerpoint/2010/main" val="17223868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lstStyle/>
          <a:p>
            <a:r>
              <a:rPr lang="en-US" sz="2400" dirty="0" smtClean="0"/>
              <a:t>Housekeeping – what’s due?</a:t>
            </a:r>
          </a:p>
          <a:p>
            <a:r>
              <a:rPr lang="en-US" sz="2400" dirty="0" smtClean="0"/>
              <a:t>CMP update</a:t>
            </a:r>
          </a:p>
          <a:p>
            <a:r>
              <a:rPr lang="en-US" sz="2400" dirty="0" smtClean="0"/>
              <a:t>Minute </a:t>
            </a:r>
            <a:r>
              <a:rPr lang="en-US" sz="2400" dirty="0" smtClean="0"/>
              <a:t>papers</a:t>
            </a:r>
          </a:p>
          <a:p>
            <a:r>
              <a:rPr lang="en-US" sz="2400" dirty="0" smtClean="0"/>
              <a:t>How </a:t>
            </a:r>
            <a:r>
              <a:rPr lang="en-US" sz="2400" dirty="0" smtClean="0"/>
              <a:t>Facebook works</a:t>
            </a:r>
          </a:p>
          <a:p>
            <a:r>
              <a:rPr lang="en-US" sz="2400" dirty="0" smtClean="0"/>
              <a:t>Insights</a:t>
            </a:r>
          </a:p>
          <a:p>
            <a:r>
              <a:rPr lang="en-US" sz="2400" dirty="0" smtClean="0"/>
              <a:t>Facebook Ads</a:t>
            </a:r>
          </a:p>
          <a:p>
            <a:r>
              <a:rPr lang="en-US" sz="2400" dirty="0" smtClean="0"/>
              <a:t>Twitter for media relations</a:t>
            </a:r>
          </a:p>
          <a:p>
            <a:endParaRPr lang="en-US" sz="2400" dirty="0" smtClean="0"/>
          </a:p>
          <a:p>
            <a:endParaRPr lang="en-US" sz="2400" dirty="0" smtClean="0"/>
          </a:p>
          <a:p>
            <a:endParaRPr lang="en-US" dirty="0"/>
          </a:p>
        </p:txBody>
      </p:sp>
    </p:spTree>
    <p:extLst>
      <p:ext uri="{BB962C8B-B14F-4D97-AF65-F5344CB8AC3E}">
        <p14:creationId xmlns:p14="http://schemas.microsoft.com/office/powerpoint/2010/main" val="13888937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5"/>
          <p:cNvGraphicFramePr>
            <a:graphicFrameLocks/>
          </p:cNvGraphicFramePr>
          <p:nvPr>
            <p:extLst>
              <p:ext uri="{D42A27DB-BD31-4B8C-83A1-F6EECF244321}">
                <p14:modId xmlns:p14="http://schemas.microsoft.com/office/powerpoint/2010/main" val="2543393920"/>
              </p:ext>
            </p:extLst>
          </p:nvPr>
        </p:nvGraphicFramePr>
        <p:xfrm>
          <a:off x="381001" y="1498600"/>
          <a:ext cx="8308975" cy="4656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457200" y="1600201"/>
            <a:ext cx="2514600" cy="646331"/>
          </a:xfrm>
          <a:prstGeom prst="rect">
            <a:avLst/>
          </a:prstGeom>
          <a:noFill/>
        </p:spPr>
        <p:txBody>
          <a:bodyPr wrap="square" rtlCol="0">
            <a:spAutoFit/>
          </a:bodyPr>
          <a:lstStyle/>
          <a:p>
            <a:r>
              <a:rPr lang="en-US" dirty="0" smtClean="0">
                <a:solidFill>
                  <a:srgbClr val="FF0000"/>
                </a:solidFill>
              </a:rPr>
              <a:t>These get prioritized in fans’ News Feeds.</a:t>
            </a:r>
            <a:endParaRPr lang="en-US" dirty="0">
              <a:solidFill>
                <a:srgbClr val="FF0000"/>
              </a:solidFill>
            </a:endParaRPr>
          </a:p>
        </p:txBody>
      </p:sp>
      <p:sp>
        <p:nvSpPr>
          <p:cNvPr id="9" name="TextBox 8"/>
          <p:cNvSpPr txBox="1"/>
          <p:nvPr/>
        </p:nvSpPr>
        <p:spPr>
          <a:xfrm>
            <a:off x="6172201" y="4507468"/>
            <a:ext cx="1467068" cy="369332"/>
          </a:xfrm>
          <a:prstGeom prst="rect">
            <a:avLst/>
          </a:prstGeom>
          <a:noFill/>
        </p:spPr>
        <p:txBody>
          <a:bodyPr wrap="none" rtlCol="0">
            <a:spAutoFit/>
          </a:bodyPr>
          <a:lstStyle/>
          <a:p>
            <a:r>
              <a:rPr lang="en-US" dirty="0" smtClean="0">
                <a:solidFill>
                  <a:srgbClr val="FF0000"/>
                </a:solidFill>
              </a:rPr>
              <a:t>These do not.</a:t>
            </a:r>
            <a:endParaRPr lang="en-US" dirty="0">
              <a:solidFill>
                <a:srgbClr val="FF0000"/>
              </a:solidFill>
            </a:endParaRPr>
          </a:p>
        </p:txBody>
      </p:sp>
      <p:sp>
        <p:nvSpPr>
          <p:cNvPr id="10" name="Right Brace 9"/>
          <p:cNvSpPr/>
          <p:nvPr/>
        </p:nvSpPr>
        <p:spPr>
          <a:xfrm>
            <a:off x="5725813" y="3225800"/>
            <a:ext cx="304800" cy="2946400"/>
          </a:xfrm>
          <a:prstGeom prst="rightBrace">
            <a:avLst/>
          </a:prstGeom>
          <a:ln>
            <a:solidFill>
              <a:srgbClr val="FF0000"/>
            </a:solidFill>
          </a:ln>
        </p:spPr>
        <p:style>
          <a:lnRef idx="1">
            <a:schemeClr val="accent2"/>
          </a:lnRef>
          <a:fillRef idx="0">
            <a:schemeClr val="accent2"/>
          </a:fillRef>
          <a:effectRef idx="0">
            <a:schemeClr val="accent2"/>
          </a:effectRef>
          <a:fontRef idx="minor">
            <a:schemeClr val="tx1"/>
          </a:fontRef>
        </p:style>
      </p:sp>
      <p:sp>
        <p:nvSpPr>
          <p:cNvPr id="11" name="Right Brace 10"/>
          <p:cNvSpPr/>
          <p:nvPr/>
        </p:nvSpPr>
        <p:spPr>
          <a:xfrm flipH="1">
            <a:off x="2971800" y="1498601"/>
            <a:ext cx="391813" cy="1160929"/>
          </a:xfrm>
          <a:prstGeom prst="rightBrace">
            <a:avLst/>
          </a:prstGeom>
          <a:ln>
            <a:solidFill>
              <a:srgbClr val="FF0000"/>
            </a:solidFill>
          </a:ln>
        </p:spPr>
        <p:style>
          <a:lnRef idx="1">
            <a:schemeClr val="accent2"/>
          </a:lnRef>
          <a:fillRef idx="0">
            <a:schemeClr val="accent2"/>
          </a:fillRef>
          <a:effectRef idx="0">
            <a:schemeClr val="accent2"/>
          </a:effectRef>
          <a:fontRef idx="minor">
            <a:schemeClr val="tx1"/>
          </a:fontRef>
        </p:style>
      </p:sp>
      <p:sp>
        <p:nvSpPr>
          <p:cNvPr id="13" name="Title 1"/>
          <p:cNvSpPr>
            <a:spLocks noGrp="1"/>
          </p:cNvSpPr>
          <p:nvPr>
            <p:ph type="title"/>
          </p:nvPr>
        </p:nvSpPr>
        <p:spPr>
          <a:xfrm>
            <a:off x="457200" y="274638"/>
            <a:ext cx="8229600" cy="1143000"/>
          </a:xfrm>
        </p:spPr>
        <p:txBody>
          <a:bodyPr>
            <a:normAutofit/>
          </a:bodyPr>
          <a:lstStyle/>
          <a:p>
            <a:pPr algn="l"/>
            <a:r>
              <a:rPr lang="en-US" dirty="0" smtClean="0"/>
              <a:t>How </a:t>
            </a:r>
            <a:r>
              <a:rPr lang="en-US" dirty="0" err="1" smtClean="0"/>
              <a:t>EdgeRank</a:t>
            </a:r>
            <a:r>
              <a:rPr lang="en-US" dirty="0" smtClean="0"/>
              <a:t> weights </a:t>
            </a:r>
            <a:r>
              <a:rPr lang="en-US" dirty="0"/>
              <a:t>p</a:t>
            </a:r>
            <a:r>
              <a:rPr lang="en-US" dirty="0" smtClean="0"/>
              <a:t>osts</a:t>
            </a:r>
            <a:endParaRPr lang="en-US" dirty="0"/>
          </a:p>
        </p:txBody>
      </p:sp>
    </p:spTree>
    <p:extLst>
      <p:ext uri="{BB962C8B-B14F-4D97-AF65-F5344CB8AC3E}">
        <p14:creationId xmlns:p14="http://schemas.microsoft.com/office/powerpoint/2010/main" val="28560499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a:t>S</a:t>
            </a:r>
            <a:r>
              <a:rPr lang="en-US" dirty="0" smtClean="0"/>
              <a:t>how, don’t </a:t>
            </a:r>
            <a:r>
              <a:rPr lang="en-US" dirty="0"/>
              <a:t>t</a:t>
            </a:r>
            <a:r>
              <a:rPr lang="en-US" dirty="0" smtClean="0"/>
              <a:t>ell</a:t>
            </a:r>
            <a:endParaRPr lang="en-US" dirty="0"/>
          </a:p>
        </p:txBody>
      </p:sp>
      <p:sp>
        <p:nvSpPr>
          <p:cNvPr id="3" name="Content Placeholder 2"/>
          <p:cNvSpPr>
            <a:spLocks noGrp="1"/>
          </p:cNvSpPr>
          <p:nvPr>
            <p:ph idx="1"/>
          </p:nvPr>
        </p:nvSpPr>
        <p:spPr>
          <a:xfrm>
            <a:off x="239874" y="1371600"/>
            <a:ext cx="8218326" cy="4525963"/>
          </a:xfrm>
        </p:spPr>
        <p:txBody>
          <a:bodyPr>
            <a:normAutofit/>
          </a:bodyPr>
          <a:lstStyle/>
          <a:p>
            <a:pPr marL="228600" indent="0">
              <a:buNone/>
            </a:pPr>
            <a:r>
              <a:rPr lang="en-US" sz="2000" dirty="0" smtClean="0"/>
              <a:t>Facebook </a:t>
            </a:r>
            <a:r>
              <a:rPr lang="en-US" sz="2000" dirty="0" smtClean="0"/>
              <a:t>doesn’t care what we have to </a:t>
            </a:r>
            <a:r>
              <a:rPr lang="en-US" sz="2000" u="sng" dirty="0" smtClean="0"/>
              <a:t>say</a:t>
            </a:r>
            <a:r>
              <a:rPr lang="en-US" sz="2000" dirty="0" smtClean="0"/>
              <a:t>. It only cares what we </a:t>
            </a:r>
            <a:r>
              <a:rPr lang="en-US" sz="2000" dirty="0" smtClean="0"/>
              <a:t/>
            </a:r>
            <a:br>
              <a:rPr lang="en-US" sz="2000" dirty="0" smtClean="0"/>
            </a:br>
            <a:r>
              <a:rPr lang="en-US" sz="2000" dirty="0" smtClean="0"/>
              <a:t>have </a:t>
            </a:r>
            <a:r>
              <a:rPr lang="en-US" sz="2000" dirty="0" smtClean="0"/>
              <a:t>to </a:t>
            </a:r>
            <a:r>
              <a:rPr lang="en-US" sz="2000" u="sng" dirty="0" smtClean="0"/>
              <a:t>show</a:t>
            </a:r>
            <a:r>
              <a:rPr lang="en-US" sz="2000" dirty="0" smtClean="0"/>
              <a:t>.</a:t>
            </a:r>
            <a:endParaRPr lang="en-US" sz="2000" dirty="0"/>
          </a:p>
        </p:txBody>
      </p:sp>
      <p:pic>
        <p:nvPicPr>
          <p:cNvPr id="6" name="Picture 5" descr="Lifecycle.png"/>
          <p:cNvPicPr/>
          <p:nvPr/>
        </p:nvPicPr>
        <p:blipFill>
          <a:blip r:embed="rId2">
            <a:extLst>
              <a:ext uri="{28A0092B-C50C-407E-A947-70E740481C1C}">
                <a14:useLocalDpi xmlns:a14="http://schemas.microsoft.com/office/drawing/2010/main" val="0"/>
              </a:ext>
            </a:extLst>
          </a:blip>
          <a:stretch>
            <a:fillRect/>
          </a:stretch>
        </p:blipFill>
        <p:spPr>
          <a:xfrm>
            <a:off x="457200" y="2429977"/>
            <a:ext cx="7722961" cy="4080933"/>
          </a:xfrm>
          <a:prstGeom prst="rect">
            <a:avLst/>
          </a:prstGeom>
        </p:spPr>
      </p:pic>
      <p:sp>
        <p:nvSpPr>
          <p:cNvPr id="7" name="TextBox 6"/>
          <p:cNvSpPr txBox="1"/>
          <p:nvPr/>
        </p:nvSpPr>
        <p:spPr>
          <a:xfrm>
            <a:off x="2895600" y="2209801"/>
            <a:ext cx="3505200" cy="338554"/>
          </a:xfrm>
          <a:prstGeom prst="rect">
            <a:avLst/>
          </a:prstGeom>
          <a:noFill/>
        </p:spPr>
        <p:txBody>
          <a:bodyPr wrap="square" rtlCol="0">
            <a:spAutoFit/>
          </a:bodyPr>
          <a:lstStyle/>
          <a:p>
            <a:r>
              <a:rPr lang="en-US" sz="1600" dirty="0" smtClean="0">
                <a:solidFill>
                  <a:srgbClr val="FF0000"/>
                </a:solidFill>
              </a:rPr>
              <a:t>Photos and videos can get us here.</a:t>
            </a:r>
            <a:endParaRPr lang="en-US" sz="1600" dirty="0">
              <a:solidFill>
                <a:srgbClr val="FF0000"/>
              </a:solidFill>
            </a:endParaRPr>
          </a:p>
        </p:txBody>
      </p:sp>
      <p:cxnSp>
        <p:nvCxnSpPr>
          <p:cNvPr id="8" name="Straight Arrow Connector 7"/>
          <p:cNvCxnSpPr/>
          <p:nvPr/>
        </p:nvCxnSpPr>
        <p:spPr>
          <a:xfrm flipH="1">
            <a:off x="2667000" y="2579133"/>
            <a:ext cx="625290" cy="951468"/>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12" name="Straight Arrow Connector 11"/>
          <p:cNvCxnSpPr/>
          <p:nvPr/>
        </p:nvCxnSpPr>
        <p:spPr>
          <a:xfrm>
            <a:off x="5181600" y="2579132"/>
            <a:ext cx="457200" cy="475733"/>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14" name="Straight Arrow Connector 13"/>
          <p:cNvCxnSpPr/>
          <p:nvPr/>
        </p:nvCxnSpPr>
        <p:spPr>
          <a:xfrm>
            <a:off x="4240241" y="2639785"/>
            <a:ext cx="0" cy="415080"/>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2809061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9874" y="1371600"/>
            <a:ext cx="8218326" cy="4525963"/>
          </a:xfrm>
        </p:spPr>
        <p:txBody>
          <a:bodyPr>
            <a:normAutofit/>
          </a:bodyPr>
          <a:lstStyle/>
          <a:p>
            <a:pPr marL="228600" indent="0">
              <a:buNone/>
            </a:pPr>
            <a:r>
              <a:rPr lang="en-US" sz="2000" dirty="0" smtClean="0"/>
              <a:t>Facebook </a:t>
            </a:r>
            <a:r>
              <a:rPr lang="en-US" sz="2000" dirty="0" smtClean="0"/>
              <a:t>doesn’t care what we have to </a:t>
            </a:r>
            <a:r>
              <a:rPr lang="en-US" sz="2000" u="sng" dirty="0" smtClean="0"/>
              <a:t>say</a:t>
            </a:r>
            <a:r>
              <a:rPr lang="en-US" sz="2000" dirty="0" smtClean="0"/>
              <a:t>. It only cares what we </a:t>
            </a:r>
            <a:r>
              <a:rPr lang="en-US" sz="2000" dirty="0" smtClean="0"/>
              <a:t/>
            </a:r>
            <a:br>
              <a:rPr lang="en-US" sz="2000" dirty="0" smtClean="0"/>
            </a:br>
            <a:r>
              <a:rPr lang="en-US" sz="2000" dirty="0" smtClean="0"/>
              <a:t>have </a:t>
            </a:r>
            <a:r>
              <a:rPr lang="en-US" sz="2000" dirty="0" smtClean="0"/>
              <a:t>to </a:t>
            </a:r>
            <a:r>
              <a:rPr lang="en-US" sz="2000" u="sng" dirty="0" smtClean="0"/>
              <a:t>show</a:t>
            </a:r>
            <a:r>
              <a:rPr lang="en-US" sz="2000" dirty="0" smtClean="0"/>
              <a:t>.</a:t>
            </a:r>
            <a:endParaRPr lang="en-US" sz="2000" dirty="0"/>
          </a:p>
        </p:txBody>
      </p:sp>
      <p:pic>
        <p:nvPicPr>
          <p:cNvPr id="6" name="Picture 5" descr="Lifecycle.png"/>
          <p:cNvPicPr/>
          <p:nvPr/>
        </p:nvPicPr>
        <p:blipFill>
          <a:blip r:embed="rId2">
            <a:extLst>
              <a:ext uri="{28A0092B-C50C-407E-A947-70E740481C1C}">
                <a14:useLocalDpi xmlns:a14="http://schemas.microsoft.com/office/drawing/2010/main" val="0"/>
              </a:ext>
            </a:extLst>
          </a:blip>
          <a:stretch>
            <a:fillRect/>
          </a:stretch>
        </p:blipFill>
        <p:spPr>
          <a:xfrm>
            <a:off x="457200" y="2429977"/>
            <a:ext cx="7722961" cy="4080933"/>
          </a:xfrm>
          <a:prstGeom prst="rect">
            <a:avLst/>
          </a:prstGeom>
        </p:spPr>
      </p:pic>
      <p:sp>
        <p:nvSpPr>
          <p:cNvPr id="7" name="TextBox 6"/>
          <p:cNvSpPr txBox="1"/>
          <p:nvPr/>
        </p:nvSpPr>
        <p:spPr>
          <a:xfrm>
            <a:off x="2895600" y="2209801"/>
            <a:ext cx="3505200" cy="338554"/>
          </a:xfrm>
          <a:prstGeom prst="rect">
            <a:avLst/>
          </a:prstGeom>
          <a:noFill/>
        </p:spPr>
        <p:txBody>
          <a:bodyPr wrap="square" rtlCol="0">
            <a:spAutoFit/>
          </a:bodyPr>
          <a:lstStyle/>
          <a:p>
            <a:r>
              <a:rPr lang="en-US" sz="1600" dirty="0" smtClean="0">
                <a:solidFill>
                  <a:srgbClr val="FF0000"/>
                </a:solidFill>
              </a:rPr>
              <a:t>Photos and videos can get us here.</a:t>
            </a:r>
            <a:endParaRPr lang="en-US" sz="1600" dirty="0">
              <a:solidFill>
                <a:srgbClr val="FF0000"/>
              </a:solidFill>
            </a:endParaRPr>
          </a:p>
        </p:txBody>
      </p:sp>
      <p:cxnSp>
        <p:nvCxnSpPr>
          <p:cNvPr id="8" name="Straight Arrow Connector 7"/>
          <p:cNvCxnSpPr/>
          <p:nvPr/>
        </p:nvCxnSpPr>
        <p:spPr>
          <a:xfrm flipH="1">
            <a:off x="2667000" y="2579133"/>
            <a:ext cx="625290" cy="951468"/>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12" name="Straight Arrow Connector 11"/>
          <p:cNvCxnSpPr/>
          <p:nvPr/>
        </p:nvCxnSpPr>
        <p:spPr>
          <a:xfrm>
            <a:off x="5181600" y="2579132"/>
            <a:ext cx="457200" cy="475733"/>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14" name="Straight Arrow Connector 13"/>
          <p:cNvCxnSpPr/>
          <p:nvPr/>
        </p:nvCxnSpPr>
        <p:spPr>
          <a:xfrm>
            <a:off x="4240241" y="2639785"/>
            <a:ext cx="0" cy="415080"/>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11" name="Oval 10"/>
          <p:cNvSpPr/>
          <p:nvPr/>
        </p:nvSpPr>
        <p:spPr>
          <a:xfrm>
            <a:off x="5867400" y="2453534"/>
            <a:ext cx="1429034" cy="1356466"/>
          </a:xfrm>
          <a:prstGeom prst="ellipse">
            <a:avLst/>
          </a:prstGeom>
          <a:solidFill>
            <a:srgbClr val="FFC000">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p:cNvSpPr txBox="1"/>
          <p:nvPr/>
        </p:nvSpPr>
        <p:spPr>
          <a:xfrm>
            <a:off x="6248400" y="2905780"/>
            <a:ext cx="1461590" cy="492443"/>
          </a:xfrm>
          <a:prstGeom prst="rect">
            <a:avLst/>
          </a:prstGeom>
          <a:noFill/>
        </p:spPr>
        <p:txBody>
          <a:bodyPr wrap="square" rtlCol="0">
            <a:spAutoFit/>
          </a:bodyPr>
          <a:lstStyle/>
          <a:p>
            <a:r>
              <a:rPr lang="en-US" sz="1300" b="1" i="1" dirty="0" smtClean="0">
                <a:solidFill>
                  <a:srgbClr val="FF0000"/>
                </a:solidFill>
                <a:latin typeface="Bookman Old Style" pitchFamily="18" charset="0"/>
              </a:rPr>
              <a:t>Sweet</a:t>
            </a:r>
            <a:br>
              <a:rPr lang="en-US" sz="1300" b="1" i="1" dirty="0" smtClean="0">
                <a:solidFill>
                  <a:srgbClr val="FF0000"/>
                </a:solidFill>
                <a:latin typeface="Bookman Old Style" pitchFamily="18" charset="0"/>
              </a:rPr>
            </a:br>
            <a:r>
              <a:rPr lang="en-US" sz="1300" b="1" i="1" dirty="0" smtClean="0">
                <a:solidFill>
                  <a:srgbClr val="FF0000"/>
                </a:solidFill>
                <a:latin typeface="Bookman Old Style" pitchFamily="18" charset="0"/>
              </a:rPr>
              <a:t> spot!</a:t>
            </a:r>
            <a:endParaRPr lang="en-US" sz="1300" b="1" i="1" dirty="0">
              <a:solidFill>
                <a:srgbClr val="FF0000"/>
              </a:solidFill>
              <a:latin typeface="Bookman Old Style" pitchFamily="18" charset="0"/>
            </a:endParaRPr>
          </a:p>
        </p:txBody>
      </p:sp>
      <p:sp>
        <p:nvSpPr>
          <p:cNvPr id="13" name="Title 1"/>
          <p:cNvSpPr>
            <a:spLocks noGrp="1"/>
          </p:cNvSpPr>
          <p:nvPr>
            <p:ph type="title"/>
          </p:nvPr>
        </p:nvSpPr>
        <p:spPr>
          <a:xfrm>
            <a:off x="457200" y="274638"/>
            <a:ext cx="8229600" cy="1143000"/>
          </a:xfrm>
        </p:spPr>
        <p:txBody>
          <a:bodyPr>
            <a:normAutofit/>
          </a:bodyPr>
          <a:lstStyle/>
          <a:p>
            <a:pPr algn="l"/>
            <a:r>
              <a:rPr lang="en-US" dirty="0" smtClean="0"/>
              <a:t>Show, don’t </a:t>
            </a:r>
            <a:r>
              <a:rPr lang="en-US" dirty="0"/>
              <a:t>t</a:t>
            </a:r>
            <a:r>
              <a:rPr lang="en-US" dirty="0" smtClean="0"/>
              <a:t>ell</a:t>
            </a:r>
            <a:endParaRPr lang="en-US" dirty="0"/>
          </a:p>
        </p:txBody>
      </p:sp>
    </p:spTree>
    <p:extLst>
      <p:ext uri="{BB962C8B-B14F-4D97-AF65-F5344CB8AC3E}">
        <p14:creationId xmlns:p14="http://schemas.microsoft.com/office/powerpoint/2010/main" val="10213390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Sharing pictures on Facebook</a:t>
            </a:r>
            <a:endParaRPr lang="en-US" dirty="0"/>
          </a:p>
        </p:txBody>
      </p:sp>
      <p:sp>
        <p:nvSpPr>
          <p:cNvPr id="5" name="Content Placeholder 3"/>
          <p:cNvSpPr>
            <a:spLocks noGrp="1"/>
          </p:cNvSpPr>
          <p:nvPr>
            <p:ph sz="half" idx="1"/>
          </p:nvPr>
        </p:nvSpPr>
        <p:spPr>
          <a:xfrm>
            <a:off x="381000" y="1524000"/>
            <a:ext cx="4114800" cy="5181600"/>
          </a:xfrm>
        </p:spPr>
        <p:txBody>
          <a:bodyPr>
            <a:normAutofit/>
          </a:bodyPr>
          <a:lstStyle/>
          <a:p>
            <a:pPr>
              <a:spcAft>
                <a:spcPts val="1200"/>
              </a:spcAft>
            </a:pPr>
            <a:r>
              <a:rPr lang="en-US" sz="2000" dirty="0"/>
              <a:t>Photos can tell stories, and they </a:t>
            </a:r>
            <a:r>
              <a:rPr lang="en-US" sz="2000" dirty="0" smtClean="0"/>
              <a:t>entertain </a:t>
            </a:r>
            <a:r>
              <a:rPr lang="en-US" sz="2000" dirty="0"/>
              <a:t>without demanding too much of the viewer</a:t>
            </a:r>
            <a:r>
              <a:rPr lang="en-US" sz="2000" dirty="0" smtClean="0"/>
              <a:t>.</a:t>
            </a:r>
          </a:p>
          <a:p>
            <a:pPr>
              <a:spcAft>
                <a:spcPts val="1200"/>
              </a:spcAft>
            </a:pPr>
            <a:r>
              <a:rPr lang="en-US" sz="2000" dirty="0">
                <a:solidFill>
                  <a:srgbClr val="FF0000"/>
                </a:solidFill>
              </a:rPr>
              <a:t>People may forget the words you share in a post, but they will carry the visual in their heads long after they see it</a:t>
            </a:r>
            <a:r>
              <a:rPr lang="en-US" sz="2000" dirty="0" smtClean="0">
                <a:solidFill>
                  <a:srgbClr val="FF0000"/>
                </a:solidFill>
              </a:rPr>
              <a:t>.</a:t>
            </a:r>
          </a:p>
          <a:p>
            <a:pPr>
              <a:spcAft>
                <a:spcPts val="1200"/>
              </a:spcAft>
            </a:pPr>
            <a:r>
              <a:rPr lang="en-US" sz="2000" dirty="0"/>
              <a:t>Don't just post pictures of your </a:t>
            </a:r>
            <a:r>
              <a:rPr lang="en-US" sz="2000" dirty="0" smtClean="0"/>
              <a:t>brand—post </a:t>
            </a:r>
            <a:r>
              <a:rPr lang="en-US" sz="2000" dirty="0"/>
              <a:t>pictures of how people connect with your brand</a:t>
            </a:r>
            <a:r>
              <a:rPr lang="en-US" sz="2000" dirty="0" smtClean="0"/>
              <a:t>.</a:t>
            </a:r>
          </a:p>
        </p:txBody>
      </p:sp>
      <p:pic>
        <p:nvPicPr>
          <p:cNvPr id="5122" name="Picture 2" descr="http://thesocialskinny.com/wp-content/uploads/2012/09/facebook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399" y="1981198"/>
            <a:ext cx="2971801" cy="2971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19444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457200"/>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4600" dirty="0" smtClean="0">
                <a:solidFill>
                  <a:schemeClr val="accent1">
                    <a:lumMod val="50000"/>
                  </a:schemeClr>
                </a:solidFill>
              </a:rPr>
              <a:t>Examples</a:t>
            </a:r>
            <a:endParaRPr lang="en-US" sz="4600" dirty="0">
              <a:solidFill>
                <a:schemeClr val="accent1">
                  <a:lumMod val="50000"/>
                </a:schemeClr>
              </a:solidFill>
            </a:endParaRPr>
          </a:p>
        </p:txBody>
      </p: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950" y="1600200"/>
            <a:ext cx="3448050" cy="4852500"/>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40931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457200"/>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4600" dirty="0" smtClean="0">
                <a:solidFill>
                  <a:schemeClr val="accent1">
                    <a:lumMod val="50000"/>
                  </a:schemeClr>
                </a:solidFill>
              </a:rPr>
              <a:t>Examples</a:t>
            </a:r>
            <a:endParaRPr lang="en-US" sz="4600" dirty="0">
              <a:solidFill>
                <a:schemeClr val="accent1">
                  <a:lumMod val="50000"/>
                </a:schemeClr>
              </a:solidFill>
            </a:endParaRPr>
          </a:p>
        </p:txBody>
      </p: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950" y="1600200"/>
            <a:ext cx="3448050" cy="4852500"/>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1807160"/>
            <a:ext cx="3818573" cy="4288840"/>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40931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457200"/>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4600" dirty="0" smtClean="0">
                <a:solidFill>
                  <a:schemeClr val="accent1">
                    <a:lumMod val="50000"/>
                  </a:schemeClr>
                </a:solidFill>
              </a:rPr>
              <a:t>Examples</a:t>
            </a:r>
            <a:endParaRPr lang="en-US" sz="4600" dirty="0">
              <a:solidFill>
                <a:schemeClr val="accent1">
                  <a:lumMod val="50000"/>
                </a:schemeClr>
              </a:solidFill>
            </a:endParaRPr>
          </a:p>
        </p:txBody>
      </p:sp>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950" y="1600200"/>
            <a:ext cx="3448050" cy="4852500"/>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1807160"/>
            <a:ext cx="3818573" cy="4288840"/>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1898" y="1295400"/>
            <a:ext cx="3558789" cy="5333812"/>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47662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Jenni_2"/>
          <p:cNvPicPr>
            <a:picLocks noChangeAspect="1"/>
          </p:cNvPicPr>
          <p:nvPr/>
        </p:nvPicPr>
        <p:blipFill>
          <a:blip r:embed="rId2"/>
          <a:stretch>
            <a:fillRect/>
          </a:stretch>
        </p:blipFill>
        <p:spPr>
          <a:xfrm>
            <a:off x="457200" y="1676400"/>
            <a:ext cx="3352800" cy="3762907"/>
          </a:xfrm>
          <a:prstGeom prst="rect">
            <a:avLst/>
          </a:prstGeom>
        </p:spPr>
      </p:pic>
      <p:sp>
        <p:nvSpPr>
          <p:cNvPr id="6" name="TextBox 5"/>
          <p:cNvSpPr txBox="1"/>
          <p:nvPr/>
        </p:nvSpPr>
        <p:spPr>
          <a:xfrm>
            <a:off x="4267200" y="1680022"/>
            <a:ext cx="3089757" cy="1200329"/>
          </a:xfrm>
          <a:prstGeom prst="rect">
            <a:avLst/>
          </a:prstGeom>
          <a:noFill/>
        </p:spPr>
        <p:txBody>
          <a:bodyPr wrap="none" rtlCol="0">
            <a:spAutoFit/>
          </a:bodyPr>
          <a:lstStyle/>
          <a:p>
            <a:pPr marL="342900" indent="-342900">
              <a:buClr>
                <a:schemeClr val="accent1"/>
              </a:buClr>
              <a:buFont typeface="Arial" pitchFamily="34" charset="0"/>
              <a:buChar char="•"/>
            </a:pPr>
            <a:r>
              <a:rPr lang="en-US" dirty="0" smtClean="0"/>
              <a:t>Links look </a:t>
            </a:r>
            <a:r>
              <a:rPr lang="en-US" dirty="0" smtClean="0"/>
              <a:t>like this.</a:t>
            </a:r>
          </a:p>
          <a:p>
            <a:pPr marL="342900" indent="-342900">
              <a:buClr>
                <a:schemeClr val="accent1"/>
              </a:buClr>
              <a:buFont typeface="Arial" pitchFamily="34" charset="0"/>
              <a:buChar char="•"/>
            </a:pPr>
            <a:endParaRPr lang="en-US" dirty="0" smtClean="0"/>
          </a:p>
          <a:p>
            <a:pPr marL="342900" indent="-342900">
              <a:buClr>
                <a:schemeClr val="accent1"/>
              </a:buClr>
              <a:buFont typeface="Arial" pitchFamily="34" charset="0"/>
              <a:buChar char="•"/>
            </a:pPr>
            <a:r>
              <a:rPr lang="en-US" dirty="0" smtClean="0">
                <a:solidFill>
                  <a:srgbClr val="FF0000"/>
                </a:solidFill>
              </a:rPr>
              <a:t>That’s </a:t>
            </a:r>
            <a:r>
              <a:rPr lang="en-US" dirty="0" smtClean="0">
                <a:solidFill>
                  <a:srgbClr val="FF0000"/>
                </a:solidFill>
              </a:rPr>
              <a:t>not good enough </a:t>
            </a:r>
            <a:br>
              <a:rPr lang="en-US" dirty="0" smtClean="0">
                <a:solidFill>
                  <a:srgbClr val="FF0000"/>
                </a:solidFill>
              </a:rPr>
            </a:br>
            <a:r>
              <a:rPr lang="en-US" dirty="0" smtClean="0">
                <a:solidFill>
                  <a:srgbClr val="FF0000"/>
                </a:solidFill>
              </a:rPr>
              <a:t>to catch people’s attention.</a:t>
            </a:r>
            <a:endParaRPr lang="en-US" dirty="0">
              <a:solidFill>
                <a:srgbClr val="FF0000"/>
              </a:solidFill>
            </a:endParaRPr>
          </a:p>
        </p:txBody>
      </p:sp>
      <p:sp>
        <p:nvSpPr>
          <p:cNvPr id="7" name="Title 6"/>
          <p:cNvSpPr>
            <a:spLocks noGrp="1"/>
          </p:cNvSpPr>
          <p:nvPr>
            <p:ph type="title"/>
          </p:nvPr>
        </p:nvSpPr>
        <p:spPr/>
        <p:txBody>
          <a:bodyPr/>
          <a:lstStyle/>
          <a:p>
            <a:r>
              <a:rPr lang="en-US" dirty="0" smtClean="0"/>
              <a:t>Links vs. pictures</a:t>
            </a:r>
            <a:endParaRPr lang="en-US" dirty="0"/>
          </a:p>
        </p:txBody>
      </p:sp>
    </p:spTree>
    <p:extLst>
      <p:ext uri="{BB962C8B-B14F-4D97-AF65-F5344CB8AC3E}">
        <p14:creationId xmlns:p14="http://schemas.microsoft.com/office/powerpoint/2010/main" val="14377551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Jenni_1"/>
          <p:cNvPicPr>
            <a:picLocks noChangeAspect="1"/>
          </p:cNvPicPr>
          <p:nvPr/>
        </p:nvPicPr>
        <p:blipFill>
          <a:blip r:embed="rId2"/>
          <a:srcRect b="21150"/>
          <a:stretch>
            <a:fillRect/>
          </a:stretch>
        </p:blipFill>
        <p:spPr>
          <a:xfrm>
            <a:off x="4212611" y="1337889"/>
            <a:ext cx="3886359" cy="5212734"/>
          </a:xfrm>
          <a:prstGeom prst="rect">
            <a:avLst/>
          </a:prstGeom>
        </p:spPr>
      </p:pic>
      <p:sp>
        <p:nvSpPr>
          <p:cNvPr id="4" name="Bent-Up Arrow 3"/>
          <p:cNvSpPr/>
          <p:nvPr/>
        </p:nvSpPr>
        <p:spPr>
          <a:xfrm rot="5400000">
            <a:off x="3344939" y="5493111"/>
            <a:ext cx="686950" cy="823629"/>
          </a:xfrm>
          <a:prstGeom prst="bentUpArrow">
            <a:avLst>
              <a:gd name="adj1" fmla="val 25000"/>
              <a:gd name="adj2" fmla="val 25000"/>
              <a:gd name="adj3" fmla="val 25000"/>
            </a:avLst>
          </a:prstGeom>
          <a:ln/>
        </p:spPr>
        <p:style>
          <a:lnRef idx="1">
            <a:schemeClr val="accent1"/>
          </a:lnRef>
          <a:fillRef idx="3">
            <a:schemeClr val="accent1"/>
          </a:fillRef>
          <a:effectRef idx="2">
            <a:schemeClr val="accent1"/>
          </a:effectRef>
          <a:fontRef idx="minor">
            <a:schemeClr val="lt1"/>
          </a:fontRef>
        </p:style>
      </p:sp>
      <p:sp>
        <p:nvSpPr>
          <p:cNvPr id="6" name="Title 5"/>
          <p:cNvSpPr>
            <a:spLocks noGrp="1"/>
          </p:cNvSpPr>
          <p:nvPr>
            <p:ph type="title"/>
          </p:nvPr>
        </p:nvSpPr>
        <p:spPr/>
        <p:txBody>
          <a:bodyPr/>
          <a:lstStyle/>
          <a:p>
            <a:r>
              <a:rPr lang="en-US" dirty="0" smtClean="0"/>
              <a:t>Links vs. pictures</a:t>
            </a:r>
            <a:endParaRPr lang="en-US" dirty="0"/>
          </a:p>
        </p:txBody>
      </p:sp>
      <p:pic>
        <p:nvPicPr>
          <p:cNvPr id="8" name="Picture 7" descr="Jenni_2"/>
          <p:cNvPicPr>
            <a:picLocks noChangeAspect="1"/>
          </p:cNvPicPr>
          <p:nvPr/>
        </p:nvPicPr>
        <p:blipFill>
          <a:blip r:embed="rId3"/>
          <a:stretch>
            <a:fillRect/>
          </a:stretch>
        </p:blipFill>
        <p:spPr>
          <a:xfrm>
            <a:off x="457200" y="1676400"/>
            <a:ext cx="3352800" cy="3762907"/>
          </a:xfrm>
          <a:prstGeom prst="rect">
            <a:avLst/>
          </a:prstGeom>
        </p:spPr>
      </p:pic>
    </p:spTree>
    <p:extLst>
      <p:ext uri="{BB962C8B-B14F-4D97-AF65-F5344CB8AC3E}">
        <p14:creationId xmlns:p14="http://schemas.microsoft.com/office/powerpoint/2010/main" val="9843396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smtClean="0"/>
              <a:t>Status updates vs. pictures</a:t>
            </a:r>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752600"/>
            <a:ext cx="3724204" cy="2090510"/>
          </a:xfrm>
          <a:prstGeom prst="rect">
            <a:avLst/>
          </a:prstGeom>
          <a:noFill/>
          <a:ln w="9525">
            <a:solidFill>
              <a:schemeClr val="bg1">
                <a:lumMod val="9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3"/>
          <p:cNvSpPr>
            <a:spLocks noGrp="1"/>
          </p:cNvSpPr>
          <p:nvPr>
            <p:ph sz="half" idx="1"/>
          </p:nvPr>
        </p:nvSpPr>
        <p:spPr>
          <a:xfrm>
            <a:off x="4419600" y="1676400"/>
            <a:ext cx="3505200" cy="2620963"/>
          </a:xfrm>
        </p:spPr>
        <p:txBody>
          <a:bodyPr>
            <a:normAutofit/>
          </a:bodyPr>
          <a:lstStyle/>
          <a:p>
            <a:pPr>
              <a:spcAft>
                <a:spcPts val="600"/>
              </a:spcAft>
            </a:pPr>
            <a:r>
              <a:rPr lang="en-US" sz="2000" dirty="0" smtClean="0"/>
              <a:t>Text-only posts </a:t>
            </a:r>
            <a:r>
              <a:rPr lang="en-US" sz="2000" dirty="0" smtClean="0"/>
              <a:t>aren’t that compelling, either.</a:t>
            </a:r>
          </a:p>
        </p:txBody>
      </p:sp>
    </p:spTree>
    <p:extLst>
      <p:ext uri="{BB962C8B-B14F-4D97-AF65-F5344CB8AC3E}">
        <p14:creationId xmlns:p14="http://schemas.microsoft.com/office/powerpoint/2010/main" val="6552340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Housekeeping</a:t>
            </a:r>
            <a:endParaRPr lang="en-US" dirty="0"/>
          </a:p>
        </p:txBody>
      </p:sp>
      <p:sp>
        <p:nvSpPr>
          <p:cNvPr id="3" name="Content Placeholder 2"/>
          <p:cNvSpPr>
            <a:spLocks noGrp="1"/>
          </p:cNvSpPr>
          <p:nvPr>
            <p:ph idx="1"/>
          </p:nvPr>
        </p:nvSpPr>
        <p:spPr/>
        <p:txBody>
          <a:bodyPr>
            <a:normAutofit/>
          </a:bodyPr>
          <a:lstStyle/>
          <a:p>
            <a:r>
              <a:rPr lang="en-US" b="1" dirty="0" smtClean="0"/>
              <a:t>What’s due:</a:t>
            </a:r>
            <a:endParaRPr lang="en-US" b="1" dirty="0" smtClean="0"/>
          </a:p>
          <a:p>
            <a:pPr lvl="1"/>
            <a:r>
              <a:rPr lang="en-US" sz="2200" dirty="0" smtClean="0"/>
              <a:t>Simply Measured assignment – next week (2/20)</a:t>
            </a:r>
          </a:p>
          <a:p>
            <a:pPr lvl="1"/>
            <a:r>
              <a:rPr lang="en-US" sz="2200" dirty="0" smtClean="0"/>
              <a:t>Facebook Ads assignment – due week 8 (2/27)</a:t>
            </a:r>
          </a:p>
          <a:p>
            <a:pPr lvl="1"/>
            <a:r>
              <a:rPr lang="en-US" sz="2200" dirty="0" smtClean="0"/>
              <a:t>Final project/group presentation – week 10 (3/13)</a:t>
            </a:r>
          </a:p>
          <a:p>
            <a:pPr lvl="1"/>
            <a:endParaRPr lang="en-US" sz="2200" dirty="0"/>
          </a:p>
          <a:p>
            <a:pPr marL="342900" lvl="2">
              <a:spcAft>
                <a:spcPts val="2400"/>
              </a:spcAft>
              <a:buClr>
                <a:schemeClr val="accent1"/>
              </a:buClr>
            </a:pPr>
            <a:r>
              <a:rPr lang="en-US" sz="2200" dirty="0" smtClean="0"/>
              <a:t>Assignment details </a:t>
            </a:r>
            <a:r>
              <a:rPr lang="en-US" sz="2200" dirty="0"/>
              <a:t>on </a:t>
            </a:r>
            <a:r>
              <a:rPr lang="en-US" sz="2200" dirty="0" smtClean="0"/>
              <a:t>PPTs</a:t>
            </a:r>
            <a:r>
              <a:rPr lang="en-US" sz="2200" dirty="0"/>
              <a:t>; will also post to </a:t>
            </a:r>
            <a:r>
              <a:rPr lang="en-US" sz="2200" dirty="0" smtClean="0"/>
              <a:t>the course wiki.</a:t>
            </a:r>
          </a:p>
          <a:p>
            <a:pPr marL="342900" lvl="2">
              <a:spcAft>
                <a:spcPts val="2400"/>
              </a:spcAft>
              <a:buClr>
                <a:schemeClr val="accent1"/>
              </a:buClr>
            </a:pPr>
            <a:r>
              <a:rPr lang="en-US" sz="2200" dirty="0" smtClean="0"/>
              <a:t>Push back spring class one week, starting April 3 &amp; ending June 5. Your call…</a:t>
            </a:r>
          </a:p>
          <a:p>
            <a:pPr marL="342900" lvl="2">
              <a:buClr>
                <a:schemeClr val="accent1"/>
              </a:buClr>
            </a:pPr>
            <a:r>
              <a:rPr lang="en-US" sz="2200" dirty="0" smtClean="0"/>
              <a:t>Promote </a:t>
            </a:r>
            <a:r>
              <a:rPr lang="en-US" sz="2200" dirty="0" err="1" smtClean="0"/>
              <a:t>WOMMfest</a:t>
            </a:r>
            <a:r>
              <a:rPr lang="en-US" sz="2200" dirty="0" smtClean="0"/>
              <a:t> in your social networks, giving value to your fans and followers.</a:t>
            </a:r>
            <a:endParaRPr lang="en-US" dirty="0" smtClean="0"/>
          </a:p>
          <a:p>
            <a:pPr>
              <a:buNone/>
            </a:pPr>
            <a:endParaRPr lang="en-US" dirty="0" smtClean="0"/>
          </a:p>
          <a:p>
            <a:endParaRPr lang="en-US" dirty="0" smtClean="0"/>
          </a:p>
          <a:p>
            <a:endParaRPr lang="en-US" dirty="0"/>
          </a:p>
        </p:txBody>
      </p:sp>
    </p:spTree>
    <p:extLst>
      <p:ext uri="{BB962C8B-B14F-4D97-AF65-F5344CB8AC3E}">
        <p14:creationId xmlns:p14="http://schemas.microsoft.com/office/powerpoint/2010/main" val="36588946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smtClean="0"/>
              <a:t>Status updates vs. pictures</a:t>
            </a:r>
            <a:endParaRPr lang="en-US" dirty="0"/>
          </a:p>
        </p:txBody>
      </p:sp>
      <p:pic>
        <p:nvPicPr>
          <p:cNvPr id="1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747214"/>
            <a:ext cx="3733800" cy="2095896"/>
          </a:xfrm>
          <a:prstGeom prst="rect">
            <a:avLst/>
          </a:prstGeom>
          <a:noFill/>
          <a:ln w="9525">
            <a:solidFill>
              <a:schemeClr val="bg1">
                <a:lumMod val="9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2837" y="1538922"/>
            <a:ext cx="3870075" cy="4785678"/>
          </a:xfrm>
          <a:prstGeom prst="rect">
            <a:avLst/>
          </a:prstGeom>
          <a:noFill/>
          <a:ln w="31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Bent-Up Arrow 9"/>
          <p:cNvSpPr/>
          <p:nvPr/>
        </p:nvSpPr>
        <p:spPr>
          <a:xfrm rot="5400000">
            <a:off x="2739295" y="4503662"/>
            <a:ext cx="1753749" cy="823629"/>
          </a:xfrm>
          <a:prstGeom prst="bentUpArrow">
            <a:avLst>
              <a:gd name="adj1" fmla="val 25000"/>
              <a:gd name="adj2" fmla="val 25000"/>
              <a:gd name="adj3" fmla="val 25000"/>
            </a:avLst>
          </a:prstGeom>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410168829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smtClean="0"/>
              <a:t>Where to find </a:t>
            </a:r>
            <a:r>
              <a:rPr lang="en-US" dirty="0"/>
              <a:t>p</a:t>
            </a:r>
            <a:r>
              <a:rPr lang="en-US" dirty="0" smtClean="0"/>
              <a:t>ictures</a:t>
            </a:r>
            <a:endParaRPr lang="en-US" dirty="0"/>
          </a:p>
        </p:txBody>
      </p:sp>
      <p:sp>
        <p:nvSpPr>
          <p:cNvPr id="8" name="Content Placeholder 3"/>
          <p:cNvSpPr>
            <a:spLocks noGrp="1"/>
          </p:cNvSpPr>
          <p:nvPr>
            <p:ph sz="half" idx="1"/>
          </p:nvPr>
        </p:nvSpPr>
        <p:spPr>
          <a:xfrm>
            <a:off x="457200" y="1600200"/>
            <a:ext cx="7010400" cy="2971800"/>
          </a:xfrm>
        </p:spPr>
        <p:txBody>
          <a:bodyPr>
            <a:normAutofit/>
          </a:bodyPr>
          <a:lstStyle/>
          <a:p>
            <a:pPr>
              <a:spcAft>
                <a:spcPts val="1200"/>
              </a:spcAft>
            </a:pPr>
            <a:r>
              <a:rPr lang="en-US" sz="2000" dirty="0" smtClean="0"/>
              <a:t>Take pictures </a:t>
            </a:r>
            <a:r>
              <a:rPr lang="en-US" sz="2000" dirty="0" smtClean="0"/>
              <a:t>yourself. </a:t>
            </a:r>
            <a:r>
              <a:rPr lang="en-US" sz="2000" i="1" dirty="0" smtClean="0"/>
              <a:t>(It’s </a:t>
            </a:r>
            <a:r>
              <a:rPr lang="en-US" sz="2000" i="1" dirty="0" smtClean="0"/>
              <a:t>the smartphone era, after </a:t>
            </a:r>
            <a:r>
              <a:rPr lang="en-US" sz="2000" i="1" dirty="0" smtClean="0"/>
              <a:t>all.)</a:t>
            </a:r>
            <a:endParaRPr lang="en-US" sz="2000" i="1" dirty="0" smtClean="0"/>
          </a:p>
          <a:p>
            <a:pPr>
              <a:spcAft>
                <a:spcPts val="1200"/>
              </a:spcAft>
            </a:pPr>
            <a:r>
              <a:rPr lang="en-US" sz="2000" dirty="0" smtClean="0">
                <a:hlinkClick r:id="rId2"/>
              </a:rPr>
              <a:t>Flickr </a:t>
            </a:r>
            <a:r>
              <a:rPr lang="en-US" sz="2000" dirty="0" smtClean="0">
                <a:hlinkClick r:id="rId2"/>
              </a:rPr>
              <a:t>Commons</a:t>
            </a:r>
            <a:r>
              <a:rPr lang="en-US" sz="2000" dirty="0" smtClean="0"/>
              <a:t>—</a:t>
            </a:r>
            <a:r>
              <a:rPr lang="en-US" sz="2000" dirty="0" smtClean="0"/>
              <a:t>always </a:t>
            </a:r>
            <a:r>
              <a:rPr lang="en-US" sz="2000" dirty="0" smtClean="0"/>
              <a:t>credit the </a:t>
            </a:r>
            <a:r>
              <a:rPr lang="en-US" sz="2000" dirty="0" smtClean="0"/>
              <a:t>source.</a:t>
            </a:r>
            <a:endParaRPr lang="en-US" sz="2000" dirty="0" smtClean="0"/>
          </a:p>
          <a:p>
            <a:pPr>
              <a:spcAft>
                <a:spcPts val="1200"/>
              </a:spcAft>
            </a:pPr>
            <a:r>
              <a:rPr lang="en-US" sz="2000" dirty="0" smtClean="0">
                <a:hlinkClick r:id="rId3"/>
              </a:rPr>
              <a:t>Wikimedia </a:t>
            </a:r>
            <a:r>
              <a:rPr lang="en-US" sz="2000" dirty="0" smtClean="0">
                <a:hlinkClick r:id="rId3"/>
              </a:rPr>
              <a:t>Commons</a:t>
            </a:r>
            <a:r>
              <a:rPr lang="en-US" sz="2000" dirty="0" smtClean="0"/>
              <a:t>—</a:t>
            </a:r>
            <a:r>
              <a:rPr lang="en-US" sz="2000" dirty="0" smtClean="0"/>
              <a:t>always </a:t>
            </a:r>
            <a:r>
              <a:rPr lang="en-US" sz="2000" dirty="0" smtClean="0"/>
              <a:t>credit the </a:t>
            </a:r>
            <a:r>
              <a:rPr lang="en-US" sz="2000" dirty="0" smtClean="0"/>
              <a:t>source.</a:t>
            </a:r>
            <a:endParaRPr lang="en-US" sz="2000" dirty="0" smtClean="0"/>
          </a:p>
          <a:p>
            <a:pPr>
              <a:spcAft>
                <a:spcPts val="1200"/>
              </a:spcAft>
            </a:pPr>
            <a:r>
              <a:rPr lang="en-US" sz="2000" dirty="0" smtClean="0"/>
              <a:t>Stock photo sites, such as </a:t>
            </a:r>
            <a:r>
              <a:rPr lang="en-US" sz="2000" dirty="0" err="1" smtClean="0">
                <a:hlinkClick r:id="rId4"/>
              </a:rPr>
              <a:t>iStock</a:t>
            </a:r>
            <a:r>
              <a:rPr lang="en-US" sz="2000" dirty="0" smtClean="0"/>
              <a:t> and </a:t>
            </a:r>
            <a:r>
              <a:rPr lang="en-US" sz="2000" dirty="0" smtClean="0">
                <a:hlinkClick r:id="rId5"/>
              </a:rPr>
              <a:t>Getty </a:t>
            </a:r>
            <a:r>
              <a:rPr lang="en-US" sz="2000" dirty="0" smtClean="0">
                <a:hlinkClick r:id="rId5"/>
              </a:rPr>
              <a:t>Images</a:t>
            </a:r>
            <a:r>
              <a:rPr lang="en-US" sz="2000" dirty="0" smtClean="0"/>
              <a:t>.</a:t>
            </a:r>
            <a:r>
              <a:rPr lang="en-US" sz="2000" dirty="0"/>
              <a:t> </a:t>
            </a:r>
            <a:r>
              <a:rPr lang="en-US" sz="2000" i="1" dirty="0" smtClean="0"/>
              <a:t>(</a:t>
            </a:r>
            <a:r>
              <a:rPr lang="en-US" sz="2000" i="1" dirty="0" err="1" smtClean="0"/>
              <a:t>iStock</a:t>
            </a:r>
            <a:r>
              <a:rPr lang="en-US" sz="2000" i="1" dirty="0" smtClean="0"/>
              <a:t> is cheap, and Getty has a </a:t>
            </a:r>
            <a:r>
              <a:rPr lang="en-US" sz="2000" i="1" dirty="0" smtClean="0"/>
              <a:t>royalty free </a:t>
            </a:r>
            <a:r>
              <a:rPr lang="en-US" sz="2000" i="1" dirty="0" smtClean="0"/>
              <a:t>option)</a:t>
            </a:r>
          </a:p>
          <a:p>
            <a:pPr>
              <a:spcAft>
                <a:spcPts val="1200"/>
              </a:spcAft>
            </a:pPr>
            <a:r>
              <a:rPr lang="en-US" sz="2000" dirty="0" smtClean="0"/>
              <a:t>My favorite is </a:t>
            </a:r>
            <a:r>
              <a:rPr lang="en-US" sz="2000" dirty="0" smtClean="0">
                <a:hlinkClick r:id="rId6"/>
              </a:rPr>
              <a:t>FreeDigitalPhotos.net</a:t>
            </a:r>
            <a:r>
              <a:rPr lang="en-US" sz="2000" dirty="0" smtClean="0"/>
              <a:t>—</a:t>
            </a:r>
            <a:r>
              <a:rPr lang="en-US" sz="2000" dirty="0" smtClean="0"/>
              <a:t>always </a:t>
            </a:r>
            <a:r>
              <a:rPr lang="en-US" sz="2000" dirty="0" smtClean="0"/>
              <a:t>credit the </a:t>
            </a:r>
            <a:r>
              <a:rPr lang="en-US" sz="2000" dirty="0" smtClean="0"/>
              <a:t>source.</a:t>
            </a:r>
            <a:endParaRPr lang="en-US" sz="2000" dirty="0" smtClean="0"/>
          </a:p>
        </p:txBody>
      </p:sp>
      <p:pic>
        <p:nvPicPr>
          <p:cNvPr id="1026" name="Picture 2" descr="http://static.guim.co.uk/sys-images/Guardian/Pix/pictures/2013/1/23/1358940742788/woman-looking-at-Facebook-008.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14900" y="4648200"/>
            <a:ext cx="3238500" cy="1943100"/>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01981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smtClean="0"/>
              <a:t>Adding text to pictures</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281" y="1524000"/>
            <a:ext cx="3597274" cy="4905374"/>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524000"/>
            <a:ext cx="3525933" cy="2362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3"/>
          <p:cNvSpPr>
            <a:spLocks noGrp="1"/>
          </p:cNvSpPr>
          <p:nvPr>
            <p:ph sz="half" idx="1"/>
          </p:nvPr>
        </p:nvSpPr>
        <p:spPr>
          <a:xfrm>
            <a:off x="4419600" y="4114800"/>
            <a:ext cx="3754533" cy="2011363"/>
          </a:xfrm>
        </p:spPr>
        <p:txBody>
          <a:bodyPr>
            <a:normAutofit/>
          </a:bodyPr>
          <a:lstStyle/>
          <a:p>
            <a:pPr>
              <a:spcAft>
                <a:spcPts val="600"/>
              </a:spcAft>
            </a:pPr>
            <a:r>
              <a:rPr lang="en-US" sz="2000" dirty="0" smtClean="0">
                <a:hlinkClick r:id="rId4"/>
              </a:rPr>
              <a:t>PicFont.com</a:t>
            </a:r>
            <a:r>
              <a:rPr lang="en-US" sz="2000" dirty="0" smtClean="0"/>
              <a:t> </a:t>
            </a:r>
            <a:r>
              <a:rPr lang="en-US" sz="2000" dirty="0" smtClean="0"/>
              <a:t>(</a:t>
            </a:r>
            <a:r>
              <a:rPr lang="en-US" sz="2000" i="1" dirty="0" smtClean="0"/>
              <a:t>this tool place </a:t>
            </a:r>
            <a:r>
              <a:rPr lang="en-US" sz="2000" i="1" dirty="0"/>
              <a:t>text on top of </a:t>
            </a:r>
            <a:r>
              <a:rPr lang="en-US" sz="2000" i="1" dirty="0" smtClean="0"/>
              <a:t>images)</a:t>
            </a:r>
          </a:p>
          <a:p>
            <a:pPr>
              <a:spcAft>
                <a:spcPts val="600"/>
              </a:spcAft>
            </a:pPr>
            <a:r>
              <a:rPr lang="en-US" sz="2000" dirty="0"/>
              <a:t>Microsoft Paint</a:t>
            </a:r>
          </a:p>
          <a:p>
            <a:pPr>
              <a:spcAft>
                <a:spcPts val="600"/>
              </a:spcAft>
            </a:pPr>
            <a:r>
              <a:rPr lang="en-US" sz="2000" dirty="0"/>
              <a:t>PowerPoint</a:t>
            </a:r>
          </a:p>
          <a:p>
            <a:pPr>
              <a:spcAft>
                <a:spcPts val="600"/>
              </a:spcAft>
            </a:pPr>
            <a:endParaRPr lang="en-US" sz="2000" i="1" dirty="0"/>
          </a:p>
          <a:p>
            <a:pPr>
              <a:spcAft>
                <a:spcPts val="600"/>
              </a:spcAft>
            </a:pPr>
            <a:endParaRPr lang="en-US" sz="2000" dirty="0" smtClean="0"/>
          </a:p>
        </p:txBody>
      </p:sp>
    </p:spTree>
    <p:extLst>
      <p:ext uri="{BB962C8B-B14F-4D97-AF65-F5344CB8AC3E}">
        <p14:creationId xmlns:p14="http://schemas.microsoft.com/office/powerpoint/2010/main" val="342355578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engagement</a:t>
            </a:r>
            <a:endParaRPr lang="en-US" dirty="0"/>
          </a:p>
        </p:txBody>
      </p:sp>
      <p:sp>
        <p:nvSpPr>
          <p:cNvPr id="3" name="Content Placeholder 2"/>
          <p:cNvSpPr>
            <a:spLocks noGrp="1"/>
          </p:cNvSpPr>
          <p:nvPr>
            <p:ph idx="1"/>
          </p:nvPr>
        </p:nvSpPr>
        <p:spPr>
          <a:xfrm>
            <a:off x="381000" y="1600200"/>
            <a:ext cx="7924800" cy="1524000"/>
          </a:xfrm>
        </p:spPr>
        <p:txBody>
          <a:bodyPr numCol="3">
            <a:normAutofit/>
          </a:bodyPr>
          <a:lstStyle/>
          <a:p>
            <a:pPr marL="396875"/>
            <a:r>
              <a:rPr lang="en-US" dirty="0" smtClean="0"/>
              <a:t>Fill-in-the-blanks</a:t>
            </a:r>
          </a:p>
          <a:p>
            <a:pPr marL="396875"/>
            <a:r>
              <a:rPr lang="en-US" dirty="0" smtClean="0"/>
              <a:t>Caption this</a:t>
            </a:r>
          </a:p>
          <a:p>
            <a:pPr marL="396875"/>
            <a:r>
              <a:rPr lang="en-US" dirty="0" smtClean="0"/>
              <a:t>Ask questions</a:t>
            </a:r>
          </a:p>
          <a:p>
            <a:r>
              <a:rPr lang="en-US" dirty="0" smtClean="0"/>
              <a:t>Did you know?</a:t>
            </a:r>
          </a:p>
          <a:p>
            <a:r>
              <a:rPr lang="en-US" dirty="0" smtClean="0"/>
              <a:t>Fun facts</a:t>
            </a:r>
          </a:p>
          <a:p>
            <a:r>
              <a:rPr lang="en-US" dirty="0" smtClean="0"/>
              <a:t>Quotes</a:t>
            </a:r>
          </a:p>
          <a:p>
            <a:pPr marL="233363"/>
            <a:r>
              <a:rPr lang="en-US" dirty="0" smtClean="0"/>
              <a:t>Be timely</a:t>
            </a:r>
          </a:p>
          <a:p>
            <a:pPr marL="233363"/>
            <a:r>
              <a:rPr lang="en-US" dirty="0" smtClean="0"/>
              <a:t>Share exclusive info</a:t>
            </a:r>
          </a:p>
          <a:p>
            <a:pPr marL="233363"/>
            <a:r>
              <a:rPr lang="en-US" dirty="0" smtClean="0"/>
              <a:t>Reward your fans</a:t>
            </a:r>
            <a:endParaRPr lang="en-US" dirty="0"/>
          </a:p>
        </p:txBody>
      </p:sp>
      <p:pic>
        <p:nvPicPr>
          <p:cNvPr id="2050" name="Picture 2" descr="Facebook engagement by post typ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3278" y="3260678"/>
            <a:ext cx="5943600" cy="330327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d2om8tvz4lgco4.cloudfront.net/archive/x1425130502/g23a23a0000000000007fe15e22dbf444020156a7d0b78bff8160caa75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3070412"/>
            <a:ext cx="4552950" cy="1473014"/>
          </a:xfrm>
          <a:prstGeom prst="rect">
            <a:avLst/>
          </a:prstGeom>
          <a:noFill/>
          <a:ln>
            <a:solidFill>
              <a:schemeClr val="bg1">
                <a:lumMod val="6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36541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Promotions and contests</a:t>
            </a:r>
            <a:endParaRPr lang="en-US" dirty="0"/>
          </a:p>
        </p:txBody>
      </p:sp>
      <p:sp>
        <p:nvSpPr>
          <p:cNvPr id="3" name="Content Placeholder 2"/>
          <p:cNvSpPr>
            <a:spLocks noGrp="1"/>
          </p:cNvSpPr>
          <p:nvPr>
            <p:ph idx="1"/>
          </p:nvPr>
        </p:nvSpPr>
        <p:spPr/>
        <p:txBody>
          <a:bodyPr/>
          <a:lstStyle/>
          <a:p>
            <a:pPr>
              <a:spcAft>
                <a:spcPts val="1200"/>
              </a:spcAft>
            </a:pPr>
            <a:r>
              <a:rPr lang="en-US" dirty="0"/>
              <a:t>All promotions must be managed through a third-party app.</a:t>
            </a:r>
          </a:p>
          <a:p>
            <a:pPr>
              <a:spcAft>
                <a:spcPts val="1200"/>
              </a:spcAft>
            </a:pPr>
            <a:r>
              <a:rPr lang="en-US" dirty="0"/>
              <a:t>M</a:t>
            </a:r>
            <a:r>
              <a:rPr lang="en-US" dirty="0" smtClean="0"/>
              <a:t>ust </a:t>
            </a:r>
            <a:r>
              <a:rPr lang="en-US" dirty="0"/>
              <a:t>not use Facebook features or functionality (likes, comments, videos, </a:t>
            </a:r>
            <a:r>
              <a:rPr lang="en-US" dirty="0" smtClean="0"/>
              <a:t>photos) </a:t>
            </a:r>
            <a:r>
              <a:rPr lang="en-US" dirty="0"/>
              <a:t>as a promotion’s registration or entry </a:t>
            </a:r>
            <a:r>
              <a:rPr lang="en-US" dirty="0" smtClean="0"/>
              <a:t>mechanism.</a:t>
            </a:r>
          </a:p>
          <a:p>
            <a:pPr lvl="1">
              <a:spcAft>
                <a:spcPts val="1200"/>
              </a:spcAft>
            </a:pPr>
            <a:r>
              <a:rPr lang="en-US" dirty="0" smtClean="0"/>
              <a:t>For </a:t>
            </a:r>
            <a:r>
              <a:rPr lang="en-US" dirty="0"/>
              <a:t>example, </a:t>
            </a:r>
            <a:r>
              <a:rPr lang="en-US" dirty="0" smtClean="0"/>
              <a:t>liking </a:t>
            </a:r>
            <a:r>
              <a:rPr lang="en-US" dirty="0"/>
              <a:t>a </a:t>
            </a:r>
            <a:r>
              <a:rPr lang="en-US" dirty="0" smtClean="0"/>
              <a:t>page </a:t>
            </a:r>
            <a:r>
              <a:rPr lang="en-US" dirty="0"/>
              <a:t>or checking in to a place cannot automatically register or enter a promotion </a:t>
            </a:r>
            <a:r>
              <a:rPr lang="en-US" dirty="0" smtClean="0"/>
              <a:t>participant.</a:t>
            </a:r>
          </a:p>
          <a:p>
            <a:pPr lvl="1">
              <a:spcAft>
                <a:spcPts val="1200"/>
              </a:spcAft>
            </a:pPr>
            <a:r>
              <a:rPr lang="en-US" dirty="0" smtClean="0"/>
              <a:t>Similarly</a:t>
            </a:r>
            <a:r>
              <a:rPr lang="en-US" dirty="0"/>
              <a:t>, requiring someone to share a post or photo in order to enter a promotion is not allowed.</a:t>
            </a:r>
          </a:p>
          <a:p>
            <a:pPr>
              <a:spcAft>
                <a:spcPts val="1200"/>
              </a:spcAft>
            </a:pPr>
            <a:r>
              <a:rPr lang="en-US" dirty="0"/>
              <a:t>Facebook features and </a:t>
            </a:r>
            <a:r>
              <a:rPr lang="en-US" dirty="0" smtClean="0"/>
              <a:t>functionality (i.e. likes) can't </a:t>
            </a:r>
            <a:r>
              <a:rPr lang="en-US" dirty="0"/>
              <a:t>be used as a voting mechanism in a promotion.</a:t>
            </a:r>
          </a:p>
        </p:txBody>
      </p:sp>
    </p:spTree>
    <p:extLst>
      <p:ext uri="{BB962C8B-B14F-4D97-AF65-F5344CB8AC3E}">
        <p14:creationId xmlns:p14="http://schemas.microsoft.com/office/powerpoint/2010/main" val="16036541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Facebook Insights</a:t>
            </a:r>
            <a:endParaRPr lang="en-US" dirty="0"/>
          </a:p>
        </p:txBody>
      </p:sp>
      <p:pic>
        <p:nvPicPr>
          <p:cNvPr id="5" name="Picture 4"/>
          <p:cNvPicPr>
            <a:picLocks noChangeAspect="1"/>
          </p:cNvPicPr>
          <p:nvPr/>
        </p:nvPicPr>
        <p:blipFill>
          <a:blip r:embed="rId2"/>
          <a:stretch>
            <a:fillRect/>
          </a:stretch>
        </p:blipFill>
        <p:spPr>
          <a:xfrm>
            <a:off x="2209800" y="2286000"/>
            <a:ext cx="3944470" cy="3048000"/>
          </a:xfrm>
          <a:prstGeom prst="rect">
            <a:avLst/>
          </a:prstGeom>
        </p:spPr>
      </p:pic>
    </p:spTree>
    <p:extLst>
      <p:ext uri="{BB962C8B-B14F-4D97-AF65-F5344CB8AC3E}">
        <p14:creationId xmlns:p14="http://schemas.microsoft.com/office/powerpoint/2010/main" val="16036541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Facebook Insights</a:t>
            </a:r>
            <a:endParaRPr lang="en-US" dirty="0"/>
          </a:p>
        </p:txBody>
      </p:sp>
      <p:sp>
        <p:nvSpPr>
          <p:cNvPr id="3" name="Content Placeholder 2"/>
          <p:cNvSpPr>
            <a:spLocks noGrp="1"/>
          </p:cNvSpPr>
          <p:nvPr>
            <p:ph idx="1"/>
          </p:nvPr>
        </p:nvSpPr>
        <p:spPr/>
        <p:txBody>
          <a:bodyPr>
            <a:normAutofit/>
          </a:bodyPr>
          <a:lstStyle/>
          <a:p>
            <a:pPr>
              <a:spcAft>
                <a:spcPts val="1800"/>
              </a:spcAft>
            </a:pPr>
            <a:r>
              <a:rPr lang="en-US" dirty="0" smtClean="0"/>
              <a:t>Basic analytics convey health of the page.</a:t>
            </a:r>
          </a:p>
          <a:p>
            <a:pPr>
              <a:spcAft>
                <a:spcPts val="1800"/>
              </a:spcAft>
            </a:pPr>
            <a:r>
              <a:rPr lang="en-US" dirty="0" smtClean="0"/>
              <a:t>Learn who your audience is.</a:t>
            </a:r>
          </a:p>
          <a:p>
            <a:pPr>
              <a:spcAft>
                <a:spcPts val="1800"/>
              </a:spcAft>
            </a:pPr>
            <a:r>
              <a:rPr lang="en-US" dirty="0" smtClean="0"/>
              <a:t>Identify trends in popular post types, demographic shifts and people “talking about this.”</a:t>
            </a:r>
          </a:p>
          <a:p>
            <a:r>
              <a:rPr lang="en-US" dirty="0" smtClean="0"/>
              <a:t>Understand the relationship between organic, viral and paid reach—strike the right balance.</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Insights glossary</a:t>
            </a:r>
            <a:endParaRPr lang="en-US" dirty="0"/>
          </a:p>
        </p:txBody>
      </p:sp>
      <p:sp>
        <p:nvSpPr>
          <p:cNvPr id="3" name="Content Placeholder 2"/>
          <p:cNvSpPr>
            <a:spLocks noGrp="1"/>
          </p:cNvSpPr>
          <p:nvPr>
            <p:ph idx="1"/>
          </p:nvPr>
        </p:nvSpPr>
        <p:spPr/>
        <p:txBody>
          <a:bodyPr>
            <a:normAutofit/>
          </a:bodyPr>
          <a:lstStyle/>
          <a:p>
            <a:pPr>
              <a:spcAft>
                <a:spcPts val="1800"/>
              </a:spcAft>
            </a:pPr>
            <a:r>
              <a:rPr lang="en-US" b="1" dirty="0" smtClean="0"/>
              <a:t>Talking About This </a:t>
            </a:r>
            <a:r>
              <a:rPr lang="en-US" dirty="0" smtClean="0"/>
              <a:t>– Total number of people that engage with your page. Includes liking your page, commenting on, sharing or liking a post, answering a question you’ve asked, tagging your page, etc.</a:t>
            </a:r>
          </a:p>
          <a:p>
            <a:pPr>
              <a:spcAft>
                <a:spcPts val="1800"/>
              </a:spcAft>
            </a:pPr>
            <a:r>
              <a:rPr lang="en-US" b="1" dirty="0" smtClean="0"/>
              <a:t>Friends of Fans </a:t>
            </a:r>
            <a:r>
              <a:rPr lang="en-US" dirty="0" smtClean="0"/>
              <a:t>– Friends of all your fans combined. </a:t>
            </a:r>
          </a:p>
          <a:p>
            <a:pPr>
              <a:spcAft>
                <a:spcPts val="1800"/>
              </a:spcAft>
            </a:pPr>
            <a:r>
              <a:rPr lang="en-US" b="1" dirty="0" smtClean="0"/>
              <a:t>Reach </a:t>
            </a:r>
            <a:r>
              <a:rPr lang="en-US" dirty="0" smtClean="0"/>
              <a:t>– The number of people who have seen content associated with your page (this includes ads).</a:t>
            </a:r>
          </a:p>
          <a:p>
            <a:r>
              <a:rPr lang="en-US" b="1" dirty="0" err="1" smtClean="0"/>
              <a:t>Virality</a:t>
            </a:r>
            <a:r>
              <a:rPr lang="en-US" b="1" dirty="0" smtClean="0"/>
              <a:t> </a:t>
            </a:r>
            <a:r>
              <a:rPr lang="en-US" dirty="0" smtClean="0"/>
              <a:t>– The percentage of people who saw a story from your page and “talked about it.” </a:t>
            </a:r>
            <a:r>
              <a:rPr lang="en-US" i="1" dirty="0" smtClean="0"/>
              <a:t>(Reach / Talking About This)</a:t>
            </a:r>
            <a:endParaRPr lang="en-US" i="1"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Facebook Ads</a:t>
            </a:r>
            <a:endParaRPr lang="en-US" dirty="0"/>
          </a:p>
        </p:txBody>
      </p:sp>
      <p:pic>
        <p:nvPicPr>
          <p:cNvPr id="3074" name="Picture 2" descr="http://magicinadvertising.com/pics/make-money-from-faceboo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2209800"/>
            <a:ext cx="3048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857747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Facebook Ads</a:t>
            </a:r>
            <a:endParaRPr lang="en-US" dirty="0"/>
          </a:p>
        </p:txBody>
      </p:sp>
      <p:sp>
        <p:nvSpPr>
          <p:cNvPr id="4" name="Content Placeholder 2"/>
          <p:cNvSpPr txBox="1">
            <a:spLocks/>
          </p:cNvSpPr>
          <p:nvPr/>
        </p:nvSpPr>
        <p:spPr>
          <a:xfrm>
            <a:off x="457200" y="1524000"/>
            <a:ext cx="7620000" cy="5029200"/>
          </a:xfrm>
          <a:prstGeom prst="rect">
            <a:avLst/>
          </a:prstGeom>
        </p:spPr>
        <p:txBody>
          <a:bodyPr vert="horz" lIns="91440" tIns="45720" rIns="91440" bIns="45720" rtlCol="0">
            <a:normAutofit/>
          </a:bodyPr>
          <a:lstStyle/>
          <a:p>
            <a:pPr marL="342900" marR="0" lvl="0" indent="-228600" algn="l" defTabSz="914400" rtl="0" eaLnBrk="1" fontAlgn="auto" latinLnBrk="0" hangingPunct="1">
              <a:lnSpc>
                <a:spcPct val="100000"/>
              </a:lnSpc>
              <a:spcBef>
                <a:spcPct val="20000"/>
              </a:spcBef>
              <a:spcAft>
                <a:spcPts val="1200"/>
              </a:spcAft>
              <a:buClr>
                <a:schemeClr val="bg2">
                  <a:lumMod val="50000"/>
                </a:schemeClr>
              </a:buClr>
              <a:buSzTx/>
              <a:buFont typeface="Arial" pitchFamily="34" charset="0"/>
              <a:buChar char="•"/>
              <a:tabLst/>
              <a:defRPr/>
            </a:pPr>
            <a:r>
              <a:rPr kumimoji="0" lang="en-US" sz="2200" b="0" i="0" u="none" strike="noStrike" kern="1200" cap="none" spc="0" normalizeH="0" baseline="0" noProof="0" dirty="0" smtClean="0">
                <a:ln>
                  <a:noFill/>
                </a:ln>
                <a:solidFill>
                  <a:schemeClr val="tx1"/>
                </a:solidFill>
                <a:effectLst/>
                <a:uLnTx/>
                <a:uFillTx/>
              </a:rPr>
              <a:t>Leverage social graphs and personal recommendations to reach your target</a:t>
            </a:r>
            <a:r>
              <a:rPr kumimoji="0" lang="en-US" sz="2200" b="0" i="0" u="none" strike="noStrike" kern="1200" cap="none" spc="0" normalizeH="0" noProof="0" dirty="0" smtClean="0">
                <a:ln>
                  <a:noFill/>
                </a:ln>
                <a:solidFill>
                  <a:schemeClr val="tx1"/>
                </a:solidFill>
                <a:effectLst/>
                <a:uLnTx/>
                <a:uFillTx/>
              </a:rPr>
              <a:t> audience.</a:t>
            </a:r>
          </a:p>
          <a:p>
            <a:pPr marL="342900" marR="0" lvl="0" indent="-228600" algn="l" defTabSz="914400" rtl="0" eaLnBrk="1" fontAlgn="auto" latinLnBrk="0" hangingPunct="1">
              <a:lnSpc>
                <a:spcPct val="100000"/>
              </a:lnSpc>
              <a:spcBef>
                <a:spcPct val="20000"/>
              </a:spcBef>
              <a:spcAft>
                <a:spcPts val="1200"/>
              </a:spcAft>
              <a:buClr>
                <a:schemeClr val="bg2">
                  <a:lumMod val="50000"/>
                </a:schemeClr>
              </a:buClr>
              <a:buSzTx/>
              <a:buFont typeface="Arial" pitchFamily="34" charset="0"/>
              <a:buChar char="•"/>
              <a:tabLst/>
              <a:defRPr/>
            </a:pPr>
            <a:r>
              <a:rPr lang="en-US" sz="2200" dirty="0" smtClean="0"/>
              <a:t>Easy to measure impact and outcomes.</a:t>
            </a:r>
          </a:p>
          <a:p>
            <a:pPr marL="342900" marR="0" lvl="0" indent="-228600" algn="l" defTabSz="914400" rtl="0" eaLnBrk="1" fontAlgn="auto" latinLnBrk="0" hangingPunct="1">
              <a:lnSpc>
                <a:spcPct val="100000"/>
              </a:lnSpc>
              <a:spcBef>
                <a:spcPct val="20000"/>
              </a:spcBef>
              <a:spcAft>
                <a:spcPts val="1200"/>
              </a:spcAft>
              <a:buClr>
                <a:schemeClr val="bg2">
                  <a:lumMod val="50000"/>
                </a:schemeClr>
              </a:buClr>
              <a:buSzTx/>
              <a:buFont typeface="Arial" pitchFamily="34" charset="0"/>
              <a:buChar char="•"/>
              <a:tabLst/>
              <a:defRPr/>
            </a:pPr>
            <a:r>
              <a:rPr kumimoji="0" lang="en-US" sz="2200" b="0" i="0" u="none" strike="noStrike" kern="1200" cap="none" spc="0" normalizeH="0" noProof="0" dirty="0" smtClean="0">
                <a:ln>
                  <a:noFill/>
                </a:ln>
                <a:solidFill>
                  <a:schemeClr val="tx1"/>
                </a:solidFill>
                <a:effectLst/>
                <a:uLnTx/>
                <a:uFillTx/>
              </a:rPr>
              <a:t>Ads build on themselves, especially when used together.</a:t>
            </a:r>
          </a:p>
          <a:p>
            <a:pPr marL="342900" marR="0" lvl="0" indent="-228600" algn="l" defTabSz="914400" rtl="0" eaLnBrk="1" fontAlgn="auto" latinLnBrk="0" hangingPunct="1">
              <a:lnSpc>
                <a:spcPct val="100000"/>
              </a:lnSpc>
              <a:spcBef>
                <a:spcPct val="20000"/>
              </a:spcBef>
              <a:spcAft>
                <a:spcPts val="1200"/>
              </a:spcAft>
              <a:buClr>
                <a:schemeClr val="bg2">
                  <a:lumMod val="50000"/>
                </a:schemeClr>
              </a:buClr>
              <a:buSzTx/>
              <a:buFont typeface="Arial" pitchFamily="34" charset="0"/>
              <a:buChar char="•"/>
              <a:tabLst/>
              <a:defRPr/>
            </a:pPr>
            <a:r>
              <a:rPr lang="en-US" sz="2200" dirty="0" smtClean="0"/>
              <a:t>Be patient and flexible early on, testing ads and ramping up the better performing ads later on.</a:t>
            </a:r>
            <a:endParaRPr kumimoji="0" lang="en-US" sz="2200" b="0" i="0" u="none" strike="noStrike" kern="1200" cap="none" spc="0" normalizeH="0" noProof="0" dirty="0" smtClean="0">
              <a:ln>
                <a:noFill/>
              </a:ln>
              <a:solidFill>
                <a:schemeClr val="tx1"/>
              </a:solidFill>
              <a:effectLst/>
              <a:uLnTx/>
              <a:uFillTx/>
            </a:endParaRPr>
          </a:p>
          <a:p>
            <a:pPr marL="342900" marR="0" lvl="0" indent="-228600" algn="l" defTabSz="914400" rtl="0" eaLnBrk="1" fontAlgn="auto" latinLnBrk="0" hangingPunct="1">
              <a:lnSpc>
                <a:spcPct val="100000"/>
              </a:lnSpc>
              <a:spcBef>
                <a:spcPct val="20000"/>
              </a:spcBef>
              <a:spcAft>
                <a:spcPts val="600"/>
              </a:spcAft>
              <a:buClr>
                <a:schemeClr val="bg2">
                  <a:lumMod val="50000"/>
                </a:schemeClr>
              </a:buClr>
              <a:buSzTx/>
              <a:buFont typeface="Arial" pitchFamily="34" charset="0"/>
              <a:buChar char="•"/>
              <a:tabLst/>
              <a:defRPr/>
            </a:pPr>
            <a:r>
              <a:rPr lang="en-US" sz="2200" b="1" baseline="0" dirty="0" smtClean="0"/>
              <a:t>Three types of ads:</a:t>
            </a:r>
          </a:p>
          <a:p>
            <a:pPr marL="800100" lvl="1" indent="-228600">
              <a:spcBef>
                <a:spcPct val="20000"/>
              </a:spcBef>
              <a:buClr>
                <a:schemeClr val="accent2"/>
              </a:buClr>
              <a:buFont typeface="Arial" pitchFamily="34" charset="0"/>
              <a:buChar char="•"/>
            </a:pPr>
            <a:r>
              <a:rPr lang="en-US" sz="2200" i="1" dirty="0" smtClean="0"/>
              <a:t>Standard</a:t>
            </a:r>
            <a:r>
              <a:rPr lang="en-US" sz="2200" dirty="0" smtClean="0"/>
              <a:t>—Get more likes via targeted audience.</a:t>
            </a:r>
            <a:endParaRPr kumimoji="0" lang="en-US" sz="2200" b="0" i="0" u="none" strike="noStrike" kern="1200" cap="none" spc="0" normalizeH="0" noProof="0" dirty="0" smtClean="0">
              <a:ln>
                <a:noFill/>
              </a:ln>
              <a:solidFill>
                <a:schemeClr val="tx1"/>
              </a:solidFill>
              <a:effectLst/>
              <a:uLnTx/>
              <a:uFillTx/>
            </a:endParaRPr>
          </a:p>
          <a:p>
            <a:pPr marL="800100" lvl="1" indent="-228600">
              <a:spcBef>
                <a:spcPct val="20000"/>
              </a:spcBef>
              <a:buClr>
                <a:schemeClr val="accent2"/>
              </a:buClr>
              <a:buFont typeface="Arial" pitchFamily="34" charset="0"/>
              <a:buChar char="•"/>
            </a:pPr>
            <a:r>
              <a:rPr lang="en-US" sz="2200" i="1" baseline="0" dirty="0" smtClean="0"/>
              <a:t>Sponsored</a:t>
            </a:r>
            <a:r>
              <a:rPr lang="en-US" sz="2200" i="1" dirty="0" smtClean="0"/>
              <a:t> Stories—</a:t>
            </a:r>
            <a:r>
              <a:rPr lang="en-US" sz="2200" dirty="0" smtClean="0"/>
              <a:t>Reach friends of fans to drive clicks.</a:t>
            </a:r>
          </a:p>
          <a:p>
            <a:pPr marL="800100" lvl="1" indent="-228600">
              <a:spcBef>
                <a:spcPct val="20000"/>
              </a:spcBef>
              <a:spcAft>
                <a:spcPts val="1200"/>
              </a:spcAft>
              <a:buClr>
                <a:schemeClr val="accent2"/>
              </a:buClr>
              <a:buFont typeface="Arial" pitchFamily="34" charset="0"/>
              <a:buChar char="•"/>
            </a:pPr>
            <a:r>
              <a:rPr lang="en-US" sz="2200" i="1" dirty="0" smtClean="0"/>
              <a:t>Promoted</a:t>
            </a:r>
            <a:r>
              <a:rPr lang="en-US" sz="2200" dirty="0" smtClean="0"/>
              <a:t> </a:t>
            </a:r>
            <a:r>
              <a:rPr lang="en-US" sz="2200" i="1" dirty="0" smtClean="0"/>
              <a:t>Posts</a:t>
            </a:r>
            <a:r>
              <a:rPr lang="en-US" sz="2200" dirty="0" smtClean="0"/>
              <a:t>—Boost visibility of your content.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5175884" y="647700"/>
            <a:ext cx="2640331" cy="1257300"/>
          </a:xfrm>
          <a:prstGeom prst="rect">
            <a:avLst/>
          </a:prstGeom>
        </p:spPr>
      </p:pic>
      <p:sp>
        <p:nvSpPr>
          <p:cNvPr id="3" name="Content Placeholder 2"/>
          <p:cNvSpPr>
            <a:spLocks noGrp="1"/>
          </p:cNvSpPr>
          <p:nvPr>
            <p:ph idx="1"/>
          </p:nvPr>
        </p:nvSpPr>
        <p:spPr>
          <a:xfrm>
            <a:off x="457200" y="1808667"/>
            <a:ext cx="7620000" cy="4439733"/>
          </a:xfrm>
        </p:spPr>
        <p:txBody>
          <a:bodyPr>
            <a:normAutofit/>
          </a:bodyPr>
          <a:lstStyle/>
          <a:p>
            <a:pPr marL="114300" indent="0">
              <a:buNone/>
            </a:pPr>
            <a:r>
              <a:rPr lang="en-US" sz="2400" i="1" dirty="0" smtClean="0"/>
              <a:t>Facebook </a:t>
            </a:r>
            <a:r>
              <a:rPr lang="en-US" sz="2400" i="1" dirty="0" smtClean="0"/>
              <a:t>group report</a:t>
            </a:r>
            <a:endParaRPr lang="en-US" sz="2400" i="1" dirty="0" smtClean="0"/>
          </a:p>
          <a:p>
            <a:endParaRPr lang="en-US" sz="2400" dirty="0" smtClean="0"/>
          </a:p>
        </p:txBody>
      </p:sp>
      <p:sp>
        <p:nvSpPr>
          <p:cNvPr id="2" name="Title 1"/>
          <p:cNvSpPr>
            <a:spLocks noGrp="1"/>
          </p:cNvSpPr>
          <p:nvPr>
            <p:ph type="title"/>
          </p:nvPr>
        </p:nvSpPr>
        <p:spPr/>
        <p:txBody>
          <a:bodyPr/>
          <a:lstStyle/>
          <a:p>
            <a:r>
              <a:rPr lang="en-US" dirty="0" smtClean="0"/>
              <a:t>CMP </a:t>
            </a:r>
            <a:r>
              <a:rPr lang="en-US" dirty="0" smtClean="0"/>
              <a:t>update</a:t>
            </a:r>
            <a:endParaRPr lang="en-US" dirty="0"/>
          </a:p>
        </p:txBody>
      </p:sp>
      <p:pic>
        <p:nvPicPr>
          <p:cNvPr id="5" name="Picture 4"/>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flipH="1">
            <a:off x="7315200" y="712281"/>
            <a:ext cx="876994" cy="909882"/>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2514600"/>
            <a:ext cx="6248400" cy="3632619"/>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2395" y="2997409"/>
            <a:ext cx="3867150" cy="2667000"/>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888051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620000" cy="1143000"/>
          </a:xfrm>
        </p:spPr>
        <p:txBody>
          <a:bodyPr/>
          <a:lstStyle/>
          <a:p>
            <a:r>
              <a:rPr lang="en-US" dirty="0" smtClean="0"/>
              <a:t>Standard Ads</a:t>
            </a:r>
            <a:endParaRPr lang="en-US" dirty="0"/>
          </a:p>
        </p:txBody>
      </p:sp>
      <p:sp>
        <p:nvSpPr>
          <p:cNvPr id="3" name="Content Placeholder 2"/>
          <p:cNvSpPr>
            <a:spLocks noGrp="1"/>
          </p:cNvSpPr>
          <p:nvPr>
            <p:ph idx="1"/>
          </p:nvPr>
        </p:nvSpPr>
        <p:spPr>
          <a:xfrm>
            <a:off x="533400" y="1538942"/>
            <a:ext cx="3810000" cy="5319058"/>
          </a:xfrm>
        </p:spPr>
        <p:txBody>
          <a:bodyPr>
            <a:normAutofit/>
          </a:bodyPr>
          <a:lstStyle/>
          <a:p>
            <a:pPr marL="288925" lvl="2" indent="-234950">
              <a:spcBef>
                <a:spcPts val="0"/>
              </a:spcBef>
              <a:spcAft>
                <a:spcPts val="1200"/>
              </a:spcAft>
              <a:buClr>
                <a:schemeClr val="accent1"/>
              </a:buClr>
            </a:pPr>
            <a:r>
              <a:rPr lang="en-US" sz="2200" dirty="0" smtClean="0"/>
              <a:t>Shown in right column.</a:t>
            </a:r>
          </a:p>
          <a:p>
            <a:pPr marL="288925" lvl="2" indent="-234950">
              <a:spcBef>
                <a:spcPts val="0"/>
              </a:spcBef>
              <a:spcAft>
                <a:spcPts val="1200"/>
              </a:spcAft>
              <a:buClr>
                <a:schemeClr val="accent1"/>
              </a:buClr>
            </a:pPr>
            <a:r>
              <a:rPr lang="en-US" sz="2200" dirty="0" smtClean="0"/>
              <a:t>Allows for the most customization and control.</a:t>
            </a:r>
          </a:p>
          <a:p>
            <a:pPr marL="288925" lvl="2" indent="-234950">
              <a:spcBef>
                <a:spcPts val="0"/>
              </a:spcBef>
              <a:spcAft>
                <a:spcPts val="1200"/>
              </a:spcAft>
              <a:buClr>
                <a:schemeClr val="accent1"/>
              </a:buClr>
            </a:pPr>
            <a:r>
              <a:rPr lang="en-US" sz="2200" dirty="0" smtClean="0"/>
              <a:t>Users can become fans directly from ads.</a:t>
            </a:r>
          </a:p>
          <a:p>
            <a:pPr marL="288925" lvl="2" indent="-234950">
              <a:spcBef>
                <a:spcPts val="0"/>
              </a:spcBef>
              <a:spcAft>
                <a:spcPts val="1200"/>
              </a:spcAft>
              <a:buClr>
                <a:schemeClr val="accent1"/>
              </a:buClr>
            </a:pPr>
            <a:r>
              <a:rPr lang="en-US" sz="2200" dirty="0" smtClean="0"/>
              <a:t>Names of friends who ‘Like’ the page also appear.</a:t>
            </a:r>
          </a:p>
          <a:p>
            <a:pPr marL="288925" lvl="2" indent="-234950">
              <a:spcBef>
                <a:spcPts val="0"/>
              </a:spcBef>
              <a:spcAft>
                <a:spcPts val="1200"/>
              </a:spcAft>
              <a:buClr>
                <a:schemeClr val="accent1"/>
              </a:buClr>
            </a:pPr>
            <a:r>
              <a:rPr lang="en-US" sz="2200" dirty="0" smtClean="0"/>
              <a:t>These are </a:t>
            </a:r>
            <a:r>
              <a:rPr lang="en-US" sz="2200" dirty="0" smtClean="0"/>
              <a:t>2X </a:t>
            </a:r>
            <a:r>
              <a:rPr lang="en-US" sz="2200" dirty="0" smtClean="0"/>
              <a:t>more personally appealing and relevant.</a:t>
            </a:r>
          </a:p>
          <a:p>
            <a:pPr marL="288925" lvl="2" indent="-234950">
              <a:spcBef>
                <a:spcPts val="0"/>
              </a:spcBef>
              <a:spcAft>
                <a:spcPts val="1200"/>
              </a:spcAft>
              <a:buClr>
                <a:schemeClr val="accent1"/>
              </a:buClr>
            </a:pPr>
            <a:r>
              <a:rPr lang="en-US" sz="2200" dirty="0" smtClean="0"/>
              <a:t>CPC or CPM</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47356" y="1600200"/>
            <a:ext cx="2901244" cy="3962400"/>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457200" y="304800"/>
            <a:ext cx="7620000" cy="1143000"/>
          </a:xfrm>
        </p:spPr>
        <p:txBody>
          <a:bodyPr/>
          <a:lstStyle/>
          <a:p>
            <a:r>
              <a:rPr lang="en-US" dirty="0" smtClean="0"/>
              <a:t>Sponsored Stories</a:t>
            </a:r>
            <a:endParaRPr lang="en-US" dirty="0"/>
          </a:p>
        </p:txBody>
      </p:sp>
      <p:sp>
        <p:nvSpPr>
          <p:cNvPr id="11" name="Content Placeholder 2"/>
          <p:cNvSpPr txBox="1">
            <a:spLocks/>
          </p:cNvSpPr>
          <p:nvPr/>
        </p:nvSpPr>
        <p:spPr>
          <a:xfrm>
            <a:off x="457200" y="4572000"/>
            <a:ext cx="7543800" cy="1981200"/>
          </a:xfrm>
          <a:prstGeom prst="rect">
            <a:avLst/>
          </a:prstGeom>
        </p:spPr>
        <p:txBody>
          <a:bodyPr vert="horz" lIns="91440" tIns="45720" rIns="91440" bIns="45720" rtlCol="0">
            <a:normAutofit lnSpcReduction="10000"/>
          </a:bodyPr>
          <a:lstStyle/>
          <a:p>
            <a:pPr marL="342900" marR="0" lvl="0" indent="-228600" algn="l" defTabSz="914400" rtl="0" eaLnBrk="1" fontAlgn="auto" latinLnBrk="0" hangingPunct="1">
              <a:lnSpc>
                <a:spcPct val="100000"/>
              </a:lnSpc>
              <a:spcBef>
                <a:spcPct val="20000"/>
              </a:spcBef>
              <a:spcAft>
                <a:spcPts val="1200"/>
              </a:spcAft>
              <a:buClr>
                <a:schemeClr val="accent1"/>
              </a:buClr>
              <a:buSzTx/>
              <a:buFont typeface="Arial" pitchFamily="34" charset="0"/>
              <a:buChar char="•"/>
              <a:tabLst/>
              <a:defRPr/>
            </a:pPr>
            <a:r>
              <a:rPr kumimoji="0" lang="en-US" sz="2200" b="0" i="0" u="none" strike="noStrike" kern="1200" cap="none" spc="0" normalizeH="0" baseline="0" noProof="0" dirty="0" smtClean="0">
                <a:ln>
                  <a:noFill/>
                </a:ln>
                <a:solidFill>
                  <a:schemeClr val="tx1"/>
                </a:solidFill>
                <a:effectLst/>
                <a:uLnTx/>
                <a:uFillTx/>
                <a:latin typeface="+mn-lt"/>
                <a:ea typeface="+mn-ea"/>
                <a:cs typeface="+mn-cs"/>
              </a:rPr>
              <a:t>Uses</a:t>
            </a:r>
            <a:r>
              <a:rPr kumimoji="0" lang="en-US" sz="2200" b="0" i="0" u="none" strike="noStrike" kern="1200" cap="none" spc="0" normalizeH="0" noProof="0" dirty="0" smtClean="0">
                <a:ln>
                  <a:noFill/>
                </a:ln>
                <a:solidFill>
                  <a:schemeClr val="tx1"/>
                </a:solidFill>
                <a:effectLst/>
                <a:uLnTx/>
                <a:uFillTx/>
                <a:latin typeface="+mn-lt"/>
                <a:ea typeface="+mn-ea"/>
                <a:cs typeface="+mn-cs"/>
              </a:rPr>
              <a:t> your page’s content to generate the ads.</a:t>
            </a:r>
          </a:p>
          <a:p>
            <a:pPr marL="342900" marR="0" lvl="0" indent="-228600" algn="l" defTabSz="914400" rtl="0" eaLnBrk="1" fontAlgn="auto" latinLnBrk="0" hangingPunct="1">
              <a:lnSpc>
                <a:spcPct val="100000"/>
              </a:lnSpc>
              <a:spcBef>
                <a:spcPct val="20000"/>
              </a:spcBef>
              <a:spcAft>
                <a:spcPts val="1200"/>
              </a:spcAft>
              <a:buClr>
                <a:schemeClr val="accent1"/>
              </a:buClr>
              <a:buSzTx/>
              <a:buFont typeface="Arial" pitchFamily="34" charset="0"/>
              <a:buChar char="•"/>
              <a:tabLst/>
              <a:defRPr/>
            </a:pPr>
            <a:r>
              <a:rPr lang="en-US" sz="2200" baseline="0" dirty="0" smtClean="0"/>
              <a:t>Content</a:t>
            </a:r>
            <a:r>
              <a:rPr lang="en-US" sz="2200" dirty="0" smtClean="0"/>
              <a:t> is seamlessly integrated into people’s Facebook experience, so w</a:t>
            </a:r>
            <a:r>
              <a:rPr kumimoji="0" lang="en-US" sz="2200" b="0" i="0" u="none" strike="noStrike" kern="1200" cap="none" spc="0" normalizeH="0" baseline="0" noProof="0" dirty="0" err="1" smtClean="0">
                <a:ln>
                  <a:noFill/>
                </a:ln>
                <a:solidFill>
                  <a:schemeClr val="tx1"/>
                </a:solidFill>
                <a:effectLst/>
                <a:uLnTx/>
                <a:uFillTx/>
                <a:latin typeface="+mn-lt"/>
                <a:ea typeface="+mn-ea"/>
                <a:cs typeface="+mn-cs"/>
              </a:rPr>
              <a:t>ord</a:t>
            </a:r>
            <a:r>
              <a:rPr kumimoji="0" lang="en-US" sz="2200" b="0" i="0" u="none" strike="noStrike" kern="1200" cap="none" spc="0" normalizeH="0" baseline="0" noProof="0" dirty="0" smtClean="0">
                <a:ln>
                  <a:noFill/>
                </a:ln>
                <a:solidFill>
                  <a:schemeClr val="tx1"/>
                </a:solidFill>
                <a:effectLst/>
                <a:uLnTx/>
                <a:uFillTx/>
                <a:latin typeface="+mn-lt"/>
                <a:ea typeface="+mn-ea"/>
                <a:cs typeface="+mn-cs"/>
              </a:rPr>
              <a:t> of mouth marketing occurs organically.</a:t>
            </a:r>
          </a:p>
          <a:p>
            <a:pPr marL="342900" marR="0" lvl="0" indent="-228600" algn="l" defTabSz="914400" rtl="0" eaLnBrk="1" fontAlgn="auto" latinLnBrk="0" hangingPunct="1">
              <a:lnSpc>
                <a:spcPct val="100000"/>
              </a:lnSpc>
              <a:spcBef>
                <a:spcPct val="20000"/>
              </a:spcBef>
              <a:spcAft>
                <a:spcPts val="1200"/>
              </a:spcAft>
              <a:buClr>
                <a:schemeClr val="accent1"/>
              </a:buClr>
              <a:buSzTx/>
              <a:buFont typeface="Arial" pitchFamily="34" charset="0"/>
              <a:buChar char="•"/>
              <a:tabLst/>
              <a:defRPr/>
            </a:pPr>
            <a:r>
              <a:rPr lang="en-US" sz="2200" dirty="0" smtClean="0"/>
              <a:t>Cost varies, but is based on impressions.</a:t>
            </a:r>
            <a:endParaRPr kumimoji="0" lang="en-US" sz="2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a:pPr>
            <a:endParaRPr kumimoji="0" lang="en-US" sz="2200" b="0" i="0" u="none" strike="noStrike" kern="1200" cap="none" spc="0" normalizeH="0" baseline="0" noProof="0" dirty="0">
              <a:ln>
                <a:noFill/>
              </a:ln>
              <a:solidFill>
                <a:schemeClr val="tx1"/>
              </a:solidFill>
              <a:effectLst/>
              <a:uLnTx/>
              <a:uFillTx/>
              <a:latin typeface="+mn-lt"/>
              <a:ea typeface="+mn-ea"/>
              <a:cs typeface="+mn-cs"/>
            </a:endParaRP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776" y="1828800"/>
            <a:ext cx="4786648" cy="2286000"/>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294577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457200" y="304800"/>
            <a:ext cx="7620000" cy="1143000"/>
          </a:xfrm>
        </p:spPr>
        <p:txBody>
          <a:bodyPr/>
          <a:lstStyle/>
          <a:p>
            <a:r>
              <a:rPr lang="en-US" dirty="0" smtClean="0"/>
              <a:t>Promoted Posts</a:t>
            </a:r>
            <a:endParaRPr lang="en-US" dirty="0"/>
          </a:p>
        </p:txBody>
      </p:sp>
      <p:sp>
        <p:nvSpPr>
          <p:cNvPr id="11" name="Content Placeholder 2"/>
          <p:cNvSpPr txBox="1">
            <a:spLocks/>
          </p:cNvSpPr>
          <p:nvPr/>
        </p:nvSpPr>
        <p:spPr>
          <a:xfrm>
            <a:off x="457200" y="4572000"/>
            <a:ext cx="7543800" cy="1981200"/>
          </a:xfrm>
          <a:prstGeom prst="rect">
            <a:avLst/>
          </a:prstGeom>
        </p:spPr>
        <p:txBody>
          <a:bodyPr vert="horz" lIns="91440" tIns="45720" rIns="91440" bIns="45720" rtlCol="0">
            <a:normAutofit fontScale="92500"/>
          </a:bodyPr>
          <a:lstStyle/>
          <a:p>
            <a:pPr marL="342900" marR="0" lvl="0" indent="-228600" algn="l" defTabSz="914400" rtl="0" eaLnBrk="1" fontAlgn="auto" latinLnBrk="0" hangingPunct="1">
              <a:lnSpc>
                <a:spcPct val="100000"/>
              </a:lnSpc>
              <a:spcBef>
                <a:spcPct val="20000"/>
              </a:spcBef>
              <a:spcAft>
                <a:spcPts val="1200"/>
              </a:spcAft>
              <a:buClr>
                <a:schemeClr val="accent1"/>
              </a:buClr>
              <a:buSzTx/>
              <a:buFont typeface="Arial" pitchFamily="34" charset="0"/>
              <a:buChar char="•"/>
              <a:tabLst/>
              <a:defRPr/>
            </a:pPr>
            <a:r>
              <a:rPr kumimoji="0" lang="en-US" sz="2200" b="0" i="0" u="none" strike="noStrike" kern="1200" cap="none" spc="0" normalizeH="0" baseline="0" noProof="0" dirty="0" smtClean="0">
                <a:ln>
                  <a:noFill/>
                </a:ln>
                <a:solidFill>
                  <a:schemeClr val="tx1"/>
                </a:solidFill>
                <a:effectLst/>
                <a:uLnTx/>
                <a:uFillTx/>
                <a:latin typeface="+mn-lt"/>
                <a:ea typeface="+mn-ea"/>
                <a:cs typeface="+mn-cs"/>
              </a:rPr>
              <a:t>The only guaranteed</a:t>
            </a:r>
            <a:r>
              <a:rPr kumimoji="0" lang="en-US" sz="2200" b="0" i="0" u="none" strike="noStrike" kern="1200" cap="none" spc="0" normalizeH="0" noProof="0" dirty="0" smtClean="0">
                <a:ln>
                  <a:noFill/>
                </a:ln>
                <a:solidFill>
                  <a:schemeClr val="tx1"/>
                </a:solidFill>
                <a:effectLst/>
                <a:uLnTx/>
                <a:uFillTx/>
                <a:latin typeface="+mn-lt"/>
                <a:ea typeface="+mn-ea"/>
                <a:cs typeface="+mn-cs"/>
              </a:rPr>
              <a:t> </a:t>
            </a:r>
            <a:r>
              <a:rPr kumimoji="0" lang="en-US" sz="2200" b="0" i="0" u="none" strike="noStrike" kern="1200" cap="none" spc="0" normalizeH="0" baseline="0" noProof="0" dirty="0" smtClean="0">
                <a:ln>
                  <a:noFill/>
                </a:ln>
                <a:solidFill>
                  <a:schemeClr val="tx1"/>
                </a:solidFill>
                <a:effectLst/>
                <a:uLnTx/>
                <a:uFillTx/>
                <a:latin typeface="+mn-lt"/>
                <a:ea typeface="+mn-ea"/>
                <a:cs typeface="+mn-cs"/>
              </a:rPr>
              <a:t>way to extend the reach of existing</a:t>
            </a:r>
            <a:r>
              <a:rPr kumimoji="0" lang="en-US" sz="2200" b="0" i="0" u="none" strike="noStrike" kern="1200" cap="none" spc="0" normalizeH="0" noProof="0" dirty="0" smtClean="0">
                <a:ln>
                  <a:noFill/>
                </a:ln>
                <a:solidFill>
                  <a:schemeClr val="tx1"/>
                </a:solidFill>
                <a:effectLst/>
                <a:uLnTx/>
                <a:uFillTx/>
                <a:latin typeface="+mn-lt"/>
                <a:ea typeface="+mn-ea"/>
                <a:cs typeface="+mn-cs"/>
              </a:rPr>
              <a:t> content.</a:t>
            </a:r>
          </a:p>
          <a:p>
            <a:pPr marL="342900" marR="0" lvl="0" indent="-228600" algn="l" defTabSz="914400" rtl="0" eaLnBrk="1" fontAlgn="auto" latinLnBrk="0" hangingPunct="1">
              <a:lnSpc>
                <a:spcPct val="100000"/>
              </a:lnSpc>
              <a:spcBef>
                <a:spcPct val="20000"/>
              </a:spcBef>
              <a:spcAft>
                <a:spcPts val="1200"/>
              </a:spcAft>
              <a:buClr>
                <a:schemeClr val="accent1"/>
              </a:buClr>
              <a:buSzTx/>
              <a:buFont typeface="Arial" pitchFamily="34" charset="0"/>
              <a:buChar char="•"/>
              <a:tabLst/>
              <a:defRPr/>
            </a:pPr>
            <a:r>
              <a:rPr lang="en-US" sz="2200" dirty="0" smtClean="0"/>
              <a:t>Facebook posts only reach 15% of people.</a:t>
            </a:r>
            <a:r>
              <a:rPr kumimoji="0" lang="en-US" sz="2200" b="0" i="0" u="none" strike="noStrike" kern="1200" cap="none" spc="0" normalizeH="0" baseline="0" noProof="0" dirty="0" smtClean="0">
                <a:ln>
                  <a:noFill/>
                </a:ln>
                <a:solidFill>
                  <a:schemeClr val="tx1"/>
                </a:solidFill>
                <a:effectLst/>
                <a:uLnTx/>
                <a:uFillTx/>
                <a:latin typeface="+mn-lt"/>
                <a:ea typeface="+mn-ea"/>
                <a:cs typeface="+mn-cs"/>
              </a:rPr>
              <a:t> Promotions kick in </a:t>
            </a:r>
            <a:r>
              <a:rPr kumimoji="0" lang="en-US" sz="2200" b="0" i="0" u="sng" strike="noStrike" kern="1200" cap="none" spc="0" normalizeH="0" baseline="0" noProof="0" dirty="0" smtClean="0">
                <a:ln>
                  <a:noFill/>
                </a:ln>
                <a:solidFill>
                  <a:schemeClr val="tx1"/>
                </a:solidFill>
                <a:effectLst/>
                <a:uLnTx/>
                <a:uFillTx/>
                <a:latin typeface="+mn-lt"/>
                <a:ea typeface="+mn-ea"/>
                <a:cs typeface="+mn-cs"/>
              </a:rPr>
              <a:t>after</a:t>
            </a:r>
            <a:r>
              <a:rPr kumimoji="0" lang="en-US" sz="2200" b="0" i="0" u="none" strike="noStrike" kern="1200" cap="none" spc="0" normalizeH="0" baseline="0" noProof="0" dirty="0" smtClean="0">
                <a:ln>
                  <a:noFill/>
                </a:ln>
                <a:solidFill>
                  <a:schemeClr val="tx1"/>
                </a:solidFill>
                <a:effectLst/>
                <a:uLnTx/>
                <a:uFillTx/>
                <a:latin typeface="+mn-lt"/>
                <a:ea typeface="+mn-ea"/>
                <a:cs typeface="+mn-cs"/>
              </a:rPr>
              <a:t> organic reach has peaked. </a:t>
            </a:r>
            <a:r>
              <a:rPr kumimoji="0" lang="en-US" sz="2200" b="1" i="0" u="none" strike="noStrike" kern="1200" cap="none" spc="0" normalizeH="0" baseline="0" noProof="0" dirty="0" smtClean="0">
                <a:ln>
                  <a:noFill/>
                </a:ln>
                <a:solidFill>
                  <a:schemeClr val="tx1"/>
                </a:solidFill>
                <a:effectLst/>
                <a:uLnTx/>
                <a:uFillTx/>
                <a:latin typeface="+mn-lt"/>
                <a:ea typeface="+mn-ea"/>
                <a:cs typeface="+mn-cs"/>
              </a:rPr>
              <a:t>Reaches your current fans only!</a:t>
            </a:r>
          </a:p>
          <a:p>
            <a:pPr marL="342900" marR="0" lvl="0" indent="-228600" algn="l" defTabSz="914400" rtl="0" eaLnBrk="1" fontAlgn="auto" latinLnBrk="0" hangingPunct="1">
              <a:lnSpc>
                <a:spcPct val="100000"/>
              </a:lnSpc>
              <a:spcBef>
                <a:spcPct val="20000"/>
              </a:spcBef>
              <a:spcAft>
                <a:spcPts val="1200"/>
              </a:spcAft>
              <a:buClr>
                <a:schemeClr val="accent1"/>
              </a:buClr>
              <a:buSzTx/>
              <a:buFont typeface="Arial" pitchFamily="34" charset="0"/>
              <a:buChar char="•"/>
              <a:tabLst/>
              <a:defRPr/>
            </a:pPr>
            <a:r>
              <a:rPr lang="en-US" sz="2200" dirty="0" smtClean="0"/>
              <a:t>Cost varies, but is based on impressions.</a:t>
            </a:r>
            <a:endParaRPr kumimoji="0" lang="en-US" sz="2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228600" algn="l" defTabSz="914400" rtl="0" eaLnBrk="1" fontAlgn="auto" latinLnBrk="0" hangingPunct="1">
              <a:lnSpc>
                <a:spcPct val="100000"/>
              </a:lnSpc>
              <a:spcBef>
                <a:spcPct val="20000"/>
              </a:spcBef>
              <a:spcAft>
                <a:spcPts val="0"/>
              </a:spcAft>
              <a:buClr>
                <a:schemeClr val="accent1"/>
              </a:buClr>
              <a:buSzTx/>
              <a:buFont typeface="Arial" pitchFamily="34" charset="0"/>
              <a:buChar char="•"/>
              <a:tabLst/>
              <a:defRPr/>
            </a:pPr>
            <a:endParaRPr kumimoji="0" lang="en-US" sz="2200" b="0" i="0" u="none" strike="noStrike" kern="1200" cap="none" spc="0" normalizeH="0" baseline="0" noProof="0" dirty="0">
              <a:ln>
                <a:noFill/>
              </a:ln>
              <a:solidFill>
                <a:schemeClr val="tx1"/>
              </a:solidFill>
              <a:effectLst/>
              <a:uLnTx/>
              <a:uFillTx/>
              <a:latin typeface="+mn-lt"/>
              <a:ea typeface="+mn-ea"/>
              <a:cs typeface="+mn-cs"/>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9300" y="1828800"/>
            <a:ext cx="4419600" cy="2386213"/>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01040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Setting your budget</a:t>
            </a:r>
            <a:endParaRPr lang="en-US" dirty="0"/>
          </a:p>
        </p:txBody>
      </p:sp>
      <p:sp>
        <p:nvSpPr>
          <p:cNvPr id="3" name="Text Placeholder 2"/>
          <p:cNvSpPr>
            <a:spLocks noGrp="1"/>
          </p:cNvSpPr>
          <p:nvPr>
            <p:ph idx="1"/>
          </p:nvPr>
        </p:nvSpPr>
        <p:spPr/>
        <p:txBody>
          <a:bodyPr>
            <a:normAutofit/>
          </a:bodyPr>
          <a:lstStyle/>
          <a:p>
            <a:pPr marL="352044" indent="-342900">
              <a:spcAft>
                <a:spcPts val="600"/>
              </a:spcAft>
              <a:buClr>
                <a:schemeClr val="bg2">
                  <a:lumMod val="75000"/>
                </a:schemeClr>
              </a:buClr>
            </a:pPr>
            <a:r>
              <a:rPr lang="en-US" dirty="0" smtClean="0"/>
              <a:t>Daily vs. </a:t>
            </a:r>
            <a:r>
              <a:rPr lang="en-US" dirty="0" smtClean="0"/>
              <a:t>lifetime.</a:t>
            </a:r>
            <a:endParaRPr lang="en-US" dirty="0" smtClean="0"/>
          </a:p>
          <a:p>
            <a:pPr marL="347663" lvl="1" indent="-342900">
              <a:spcAft>
                <a:spcPts val="600"/>
              </a:spcAft>
              <a:buClr>
                <a:schemeClr val="bg2">
                  <a:lumMod val="75000"/>
                </a:schemeClr>
              </a:buClr>
            </a:pPr>
            <a:r>
              <a:rPr lang="en-US" sz="2200" dirty="0" smtClean="0">
                <a:solidFill>
                  <a:schemeClr val="tx1"/>
                </a:solidFill>
              </a:rPr>
              <a:t>Never pay more than your allotted budget.</a:t>
            </a:r>
          </a:p>
          <a:p>
            <a:pPr marL="347663" lvl="1" indent="-342900">
              <a:spcAft>
                <a:spcPts val="600"/>
              </a:spcAft>
              <a:buClr>
                <a:schemeClr val="bg2">
                  <a:lumMod val="75000"/>
                </a:schemeClr>
              </a:buClr>
            </a:pPr>
            <a:r>
              <a:rPr lang="en-US" sz="2200" dirty="0" smtClean="0">
                <a:solidFill>
                  <a:schemeClr val="tx1"/>
                </a:solidFill>
              </a:rPr>
              <a:t>Instead of paying $100 on one ad, spend $20 on five, then choose to keep the top performing ads only.</a:t>
            </a:r>
            <a:endParaRPr lang="en-US" sz="22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2600" y="4019550"/>
            <a:ext cx="2589046" cy="2653772"/>
          </a:xfrm>
          <a:prstGeom prst="rect">
            <a:avLst/>
          </a:prstGeom>
        </p:spPr>
      </p:pic>
    </p:spTree>
    <p:extLst>
      <p:ext uri="{BB962C8B-B14F-4D97-AF65-F5344CB8AC3E}">
        <p14:creationId xmlns:p14="http://schemas.microsoft.com/office/powerpoint/2010/main" val="4091448339"/>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070" y="1744161"/>
            <a:ext cx="8039730" cy="3208839"/>
          </a:xfrm>
          <a:prstGeom prst="rect">
            <a:avLst/>
          </a:prstGeom>
        </p:spPr>
      </p:pic>
      <p:sp>
        <p:nvSpPr>
          <p:cNvPr id="5" name="Rectangle 4"/>
          <p:cNvSpPr/>
          <p:nvPr/>
        </p:nvSpPr>
        <p:spPr>
          <a:xfrm>
            <a:off x="304800" y="2819400"/>
            <a:ext cx="45719"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151770" y="2819400"/>
            <a:ext cx="15303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228285" y="4800600"/>
            <a:ext cx="3200715"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p:cNvSpPr>
            <a:spLocks noGrp="1"/>
          </p:cNvSpPr>
          <p:nvPr>
            <p:ph type="title"/>
          </p:nvPr>
        </p:nvSpPr>
        <p:spPr/>
        <p:txBody>
          <a:bodyPr/>
          <a:lstStyle/>
          <a:p>
            <a:r>
              <a:rPr lang="en-US" dirty="0" smtClean="0"/>
              <a:t>Designing your ad</a:t>
            </a:r>
            <a:endParaRPr lang="en-US" dirty="0"/>
          </a:p>
        </p:txBody>
      </p:sp>
    </p:spTree>
    <p:extLst>
      <p:ext uri="{BB962C8B-B14F-4D97-AF65-F5344CB8AC3E}">
        <p14:creationId xmlns:p14="http://schemas.microsoft.com/office/powerpoint/2010/main" val="2343339552"/>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 y="2819400"/>
            <a:ext cx="45719"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51770" y="4038600"/>
            <a:ext cx="327723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151770" y="2819400"/>
            <a:ext cx="15303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228285" y="4800600"/>
            <a:ext cx="3200715"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2590800" y="4191000"/>
            <a:ext cx="838200" cy="990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871914"/>
            <a:ext cx="3693429" cy="2014286"/>
          </a:xfrm>
          <a:prstGeom prst="rect">
            <a:avLst/>
          </a:prstGeom>
          <a:ln>
            <a:solidFill>
              <a:schemeClr val="bg1">
                <a:lumMod val="85000"/>
              </a:schemeClr>
            </a:solidFill>
          </a:ln>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9600" y="1871914"/>
            <a:ext cx="3745838" cy="2014286"/>
          </a:xfrm>
          <a:prstGeom prst="rect">
            <a:avLst/>
          </a:prstGeom>
          <a:ln>
            <a:solidFill>
              <a:schemeClr val="bg1">
                <a:lumMod val="85000"/>
              </a:schemeClr>
            </a:solidFill>
          </a:ln>
        </p:spPr>
      </p:pic>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2200" y="4114800"/>
            <a:ext cx="3738468" cy="1905000"/>
          </a:xfrm>
          <a:prstGeom prst="rect">
            <a:avLst/>
          </a:prstGeom>
          <a:ln>
            <a:solidFill>
              <a:schemeClr val="bg1">
                <a:lumMod val="85000"/>
              </a:schemeClr>
            </a:solidFill>
          </a:ln>
        </p:spPr>
      </p:pic>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57600" y="3395744"/>
            <a:ext cx="485113" cy="471744"/>
          </a:xfrm>
          <a:prstGeom prst="rect">
            <a:avLst/>
          </a:prstGeom>
        </p:spPr>
      </p:pic>
      <p:pic>
        <p:nvPicPr>
          <p:cNvPr id="26" name="Picture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45764" y="3377032"/>
            <a:ext cx="504356" cy="490456"/>
          </a:xfrm>
          <a:prstGeom prst="rect">
            <a:avLst/>
          </a:prstGeom>
        </p:spPr>
      </p:pic>
      <p:pic>
        <p:nvPicPr>
          <p:cNvPr id="18" name="Picture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96313" y="5561062"/>
            <a:ext cx="473718" cy="458738"/>
          </a:xfrm>
          <a:prstGeom prst="rect">
            <a:avLst/>
          </a:prstGeom>
        </p:spPr>
      </p:pic>
      <p:sp>
        <p:nvSpPr>
          <p:cNvPr id="2" name="Title 1"/>
          <p:cNvSpPr>
            <a:spLocks noGrp="1"/>
          </p:cNvSpPr>
          <p:nvPr>
            <p:ph type="title"/>
          </p:nvPr>
        </p:nvSpPr>
        <p:spPr/>
        <p:txBody>
          <a:bodyPr/>
          <a:lstStyle/>
          <a:p>
            <a:r>
              <a:rPr lang="en-US" dirty="0" smtClean="0"/>
              <a:t>Choosing your ad image</a:t>
            </a:r>
            <a:endParaRPr lang="en-US" dirty="0"/>
          </a:p>
        </p:txBody>
      </p:sp>
    </p:spTree>
    <p:extLst>
      <p:ext uri="{BB962C8B-B14F-4D97-AF65-F5344CB8AC3E}">
        <p14:creationId xmlns:p14="http://schemas.microsoft.com/office/powerpoint/2010/main" val="3281696992"/>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219201"/>
            <a:ext cx="7848600" cy="5343548"/>
          </a:xfrm>
          <a:prstGeom prst="rect">
            <a:avLst/>
          </a:prstGeom>
        </p:spPr>
      </p:pic>
      <p:sp>
        <p:nvSpPr>
          <p:cNvPr id="2" name="Rectangle 1"/>
          <p:cNvSpPr/>
          <p:nvPr/>
        </p:nvSpPr>
        <p:spPr>
          <a:xfrm>
            <a:off x="6362700" y="1230930"/>
            <a:ext cx="2095500" cy="5002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6629400" y="1644134"/>
            <a:ext cx="1676400" cy="3370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223682" y="1219201"/>
            <a:ext cx="3052918" cy="3811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ight Brace 5"/>
          <p:cNvSpPr/>
          <p:nvPr/>
        </p:nvSpPr>
        <p:spPr>
          <a:xfrm>
            <a:off x="4191000" y="3048000"/>
            <a:ext cx="381000" cy="533400"/>
          </a:xfrm>
          <a:prstGeom prst="rightBrace">
            <a:avLst/>
          </a:prstGeom>
          <a:ln>
            <a:solidFill>
              <a:srgbClr val="FF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dirty="0"/>
          </a:p>
        </p:txBody>
      </p:sp>
      <p:sp>
        <p:nvSpPr>
          <p:cNvPr id="9" name="TextBox 8"/>
          <p:cNvSpPr txBox="1"/>
          <p:nvPr/>
        </p:nvSpPr>
        <p:spPr>
          <a:xfrm>
            <a:off x="4572000" y="3160811"/>
            <a:ext cx="2438400" cy="338554"/>
          </a:xfrm>
          <a:prstGeom prst="rect">
            <a:avLst/>
          </a:prstGeom>
          <a:noFill/>
        </p:spPr>
        <p:txBody>
          <a:bodyPr wrap="square" rtlCol="0">
            <a:spAutoFit/>
          </a:bodyPr>
          <a:lstStyle/>
          <a:p>
            <a:r>
              <a:rPr lang="en-US" sz="1600" dirty="0" smtClean="0">
                <a:solidFill>
                  <a:srgbClr val="FF0000"/>
                </a:solidFill>
              </a:rPr>
              <a:t>Choose your type of ad.</a:t>
            </a:r>
            <a:endParaRPr lang="en-US" sz="1600" dirty="0">
              <a:solidFill>
                <a:srgbClr val="FF0000"/>
              </a:solidFill>
            </a:endParaRPr>
          </a:p>
        </p:txBody>
      </p:sp>
      <p:sp>
        <p:nvSpPr>
          <p:cNvPr id="10" name="Rectangle 9"/>
          <p:cNvSpPr/>
          <p:nvPr/>
        </p:nvSpPr>
        <p:spPr>
          <a:xfrm>
            <a:off x="223682" y="1768836"/>
            <a:ext cx="1833718" cy="212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4876800" y="1566446"/>
            <a:ext cx="2819400" cy="338554"/>
          </a:xfrm>
          <a:prstGeom prst="rect">
            <a:avLst/>
          </a:prstGeom>
          <a:noFill/>
        </p:spPr>
        <p:txBody>
          <a:bodyPr wrap="square" rtlCol="0">
            <a:spAutoFit/>
          </a:bodyPr>
          <a:lstStyle/>
          <a:p>
            <a:r>
              <a:rPr lang="en-US" sz="1600" dirty="0" smtClean="0">
                <a:solidFill>
                  <a:srgbClr val="FF0000"/>
                </a:solidFill>
              </a:rPr>
              <a:t>Your fan page or external URL.</a:t>
            </a:r>
            <a:endParaRPr lang="en-US" sz="1600" dirty="0">
              <a:solidFill>
                <a:srgbClr val="FF0000"/>
              </a:solidFill>
            </a:endParaRPr>
          </a:p>
        </p:txBody>
      </p:sp>
      <p:cxnSp>
        <p:nvCxnSpPr>
          <p:cNvPr id="14" name="Straight Arrow Connector 13"/>
          <p:cNvCxnSpPr/>
          <p:nvPr/>
        </p:nvCxnSpPr>
        <p:spPr>
          <a:xfrm>
            <a:off x="1981200" y="1731163"/>
            <a:ext cx="2819400" cy="0"/>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16" name="Straight Connector 15"/>
          <p:cNvCxnSpPr/>
          <p:nvPr/>
        </p:nvCxnSpPr>
        <p:spPr>
          <a:xfrm>
            <a:off x="1981200" y="1731163"/>
            <a:ext cx="0" cy="631037"/>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sp>
        <p:nvSpPr>
          <p:cNvPr id="18" name="TextBox 17"/>
          <p:cNvSpPr txBox="1"/>
          <p:nvPr/>
        </p:nvSpPr>
        <p:spPr>
          <a:xfrm>
            <a:off x="533400" y="4648200"/>
            <a:ext cx="1371600" cy="830997"/>
          </a:xfrm>
          <a:prstGeom prst="rect">
            <a:avLst/>
          </a:prstGeom>
          <a:noFill/>
        </p:spPr>
        <p:txBody>
          <a:bodyPr wrap="square" rtlCol="0">
            <a:spAutoFit/>
          </a:bodyPr>
          <a:lstStyle/>
          <a:p>
            <a:r>
              <a:rPr lang="en-US" sz="1600" dirty="0" smtClean="0">
                <a:solidFill>
                  <a:srgbClr val="FF0000"/>
                </a:solidFill>
              </a:rPr>
              <a:t>Send users to your Timeline, event or app.</a:t>
            </a:r>
            <a:endParaRPr lang="en-US" sz="1600" dirty="0">
              <a:solidFill>
                <a:srgbClr val="FF0000"/>
              </a:solidFill>
            </a:endParaRPr>
          </a:p>
        </p:txBody>
      </p:sp>
      <p:cxnSp>
        <p:nvCxnSpPr>
          <p:cNvPr id="20" name="Straight Arrow Connector 19"/>
          <p:cNvCxnSpPr/>
          <p:nvPr/>
        </p:nvCxnSpPr>
        <p:spPr>
          <a:xfrm>
            <a:off x="762000" y="4038600"/>
            <a:ext cx="0" cy="609600"/>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22" name="Straight Connector 21"/>
          <p:cNvCxnSpPr/>
          <p:nvPr/>
        </p:nvCxnSpPr>
        <p:spPr>
          <a:xfrm>
            <a:off x="762000" y="4038600"/>
            <a:ext cx="304800" cy="0"/>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sp>
        <p:nvSpPr>
          <p:cNvPr id="5" name="Title 4"/>
          <p:cNvSpPr>
            <a:spLocks noGrp="1"/>
          </p:cNvSpPr>
          <p:nvPr>
            <p:ph type="title"/>
          </p:nvPr>
        </p:nvSpPr>
        <p:spPr/>
        <p:txBody>
          <a:bodyPr/>
          <a:lstStyle/>
          <a:p>
            <a:r>
              <a:rPr lang="en-US" dirty="0" smtClean="0"/>
              <a:t>Designing your ad</a:t>
            </a:r>
            <a:endParaRPr lang="en-US" dirty="0"/>
          </a:p>
        </p:txBody>
      </p:sp>
    </p:spTree>
    <p:extLst>
      <p:ext uri="{BB962C8B-B14F-4D97-AF65-F5344CB8AC3E}">
        <p14:creationId xmlns:p14="http://schemas.microsoft.com/office/powerpoint/2010/main" val="1062803886"/>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1766491"/>
            <a:ext cx="5654597" cy="4710509"/>
          </a:xfrm>
          <a:prstGeom prst="rect">
            <a:avLst/>
          </a:prstGeom>
        </p:spPr>
      </p:pic>
      <p:sp>
        <p:nvSpPr>
          <p:cNvPr id="4" name="TextBox 3"/>
          <p:cNvSpPr txBox="1"/>
          <p:nvPr/>
        </p:nvSpPr>
        <p:spPr>
          <a:xfrm>
            <a:off x="6172200" y="1828800"/>
            <a:ext cx="2133600" cy="338554"/>
          </a:xfrm>
          <a:prstGeom prst="rect">
            <a:avLst/>
          </a:prstGeom>
          <a:noFill/>
        </p:spPr>
        <p:txBody>
          <a:bodyPr wrap="square" rtlCol="0">
            <a:spAutoFit/>
          </a:bodyPr>
          <a:lstStyle/>
          <a:p>
            <a:r>
              <a:rPr lang="en-US" sz="1600" dirty="0" smtClean="0">
                <a:solidFill>
                  <a:srgbClr val="FF0000"/>
                </a:solidFill>
              </a:rPr>
              <a:t>From all of Facebook</a:t>
            </a:r>
            <a:endParaRPr lang="en-US" sz="1600" dirty="0">
              <a:solidFill>
                <a:srgbClr val="FF0000"/>
              </a:solidFill>
            </a:endParaRPr>
          </a:p>
        </p:txBody>
      </p:sp>
      <p:sp>
        <p:nvSpPr>
          <p:cNvPr id="5" name="TextBox 4"/>
          <p:cNvSpPr txBox="1"/>
          <p:nvPr/>
        </p:nvSpPr>
        <p:spPr>
          <a:xfrm>
            <a:off x="6172200" y="2871962"/>
            <a:ext cx="2133600" cy="584775"/>
          </a:xfrm>
          <a:prstGeom prst="rect">
            <a:avLst/>
          </a:prstGeom>
          <a:noFill/>
        </p:spPr>
        <p:txBody>
          <a:bodyPr wrap="square" rtlCol="0">
            <a:spAutoFit/>
          </a:bodyPr>
          <a:lstStyle/>
          <a:p>
            <a:r>
              <a:rPr lang="en-US" sz="1600" dirty="0" smtClean="0">
                <a:solidFill>
                  <a:srgbClr val="FF0000"/>
                </a:solidFill>
              </a:rPr>
              <a:t>To people in </a:t>
            </a:r>
          </a:p>
          <a:p>
            <a:r>
              <a:rPr lang="en-US" sz="1600" dirty="0" smtClean="0">
                <a:solidFill>
                  <a:srgbClr val="FF0000"/>
                </a:solidFill>
              </a:rPr>
              <a:t>your geographic area</a:t>
            </a:r>
            <a:endParaRPr lang="en-US" sz="1600" dirty="0">
              <a:solidFill>
                <a:srgbClr val="FF0000"/>
              </a:solidFill>
            </a:endParaRPr>
          </a:p>
        </p:txBody>
      </p:sp>
      <p:sp>
        <p:nvSpPr>
          <p:cNvPr id="8" name="TextBox 7"/>
          <p:cNvSpPr txBox="1"/>
          <p:nvPr/>
        </p:nvSpPr>
        <p:spPr>
          <a:xfrm>
            <a:off x="6153150" y="4203673"/>
            <a:ext cx="2305050" cy="830997"/>
          </a:xfrm>
          <a:prstGeom prst="rect">
            <a:avLst/>
          </a:prstGeom>
          <a:noFill/>
        </p:spPr>
        <p:txBody>
          <a:bodyPr wrap="square" rtlCol="0">
            <a:spAutoFit/>
          </a:bodyPr>
          <a:lstStyle/>
          <a:p>
            <a:r>
              <a:rPr lang="en-US" sz="1600" dirty="0" smtClean="0">
                <a:solidFill>
                  <a:srgbClr val="FF0000"/>
                </a:solidFill>
              </a:rPr>
              <a:t>To fans in your </a:t>
            </a:r>
          </a:p>
          <a:p>
            <a:r>
              <a:rPr lang="en-US" sz="1600" dirty="0" smtClean="0">
                <a:solidFill>
                  <a:srgbClr val="FF0000"/>
                </a:solidFill>
              </a:rPr>
              <a:t>target market based on age, sex, education, etc.</a:t>
            </a:r>
            <a:endParaRPr lang="en-US" sz="1600" dirty="0">
              <a:solidFill>
                <a:srgbClr val="FF0000"/>
              </a:solidFill>
            </a:endParaRPr>
          </a:p>
        </p:txBody>
      </p:sp>
      <p:sp>
        <p:nvSpPr>
          <p:cNvPr id="9" name="TextBox 8"/>
          <p:cNvSpPr txBox="1"/>
          <p:nvPr/>
        </p:nvSpPr>
        <p:spPr>
          <a:xfrm>
            <a:off x="6172200" y="5676092"/>
            <a:ext cx="2286000" cy="830997"/>
          </a:xfrm>
          <a:prstGeom prst="rect">
            <a:avLst/>
          </a:prstGeom>
          <a:noFill/>
        </p:spPr>
        <p:txBody>
          <a:bodyPr wrap="square" rtlCol="0">
            <a:spAutoFit/>
          </a:bodyPr>
          <a:lstStyle/>
          <a:p>
            <a:r>
              <a:rPr lang="en-US" sz="1600" dirty="0" smtClean="0">
                <a:solidFill>
                  <a:srgbClr val="FF0000"/>
                </a:solidFill>
              </a:rPr>
              <a:t>To people who specifically like your topic.</a:t>
            </a:r>
            <a:endParaRPr lang="en-US" sz="1600" dirty="0">
              <a:solidFill>
                <a:srgbClr val="FF0000"/>
              </a:solidFill>
            </a:endParaRPr>
          </a:p>
        </p:txBody>
      </p:sp>
      <p:cxnSp>
        <p:nvCxnSpPr>
          <p:cNvPr id="3" name="Straight Arrow Connector 2"/>
          <p:cNvCxnSpPr/>
          <p:nvPr/>
        </p:nvCxnSpPr>
        <p:spPr>
          <a:xfrm>
            <a:off x="7010400" y="2236415"/>
            <a:ext cx="0" cy="506785"/>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10" name="Straight Arrow Connector 9"/>
          <p:cNvCxnSpPr/>
          <p:nvPr/>
        </p:nvCxnSpPr>
        <p:spPr>
          <a:xfrm>
            <a:off x="7010400" y="3530581"/>
            <a:ext cx="0" cy="506785"/>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11" name="Straight Arrow Connector 10"/>
          <p:cNvCxnSpPr/>
          <p:nvPr/>
        </p:nvCxnSpPr>
        <p:spPr>
          <a:xfrm>
            <a:off x="6991350" y="5105400"/>
            <a:ext cx="0" cy="506785"/>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2" name="Title 1"/>
          <p:cNvSpPr>
            <a:spLocks noGrp="1"/>
          </p:cNvSpPr>
          <p:nvPr>
            <p:ph type="title"/>
          </p:nvPr>
        </p:nvSpPr>
        <p:spPr/>
        <p:txBody>
          <a:bodyPr/>
          <a:lstStyle/>
          <a:p>
            <a:r>
              <a:rPr lang="en-US" dirty="0" smtClean="0"/>
              <a:t>Reach the right people</a:t>
            </a:r>
            <a:endParaRPr lang="en-US" dirty="0"/>
          </a:p>
        </p:txBody>
      </p:sp>
    </p:spTree>
    <p:extLst>
      <p:ext uri="{BB962C8B-B14F-4D97-AF65-F5344CB8AC3E}">
        <p14:creationId xmlns:p14="http://schemas.microsoft.com/office/powerpoint/2010/main" val="32577582"/>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749" y="1509712"/>
            <a:ext cx="7791451" cy="5087273"/>
          </a:xfrm>
          <a:prstGeom prst="rect">
            <a:avLst/>
          </a:prstGeom>
        </p:spPr>
      </p:pic>
      <p:sp>
        <p:nvSpPr>
          <p:cNvPr id="5" name="Rectangle 4"/>
          <p:cNvSpPr/>
          <p:nvPr/>
        </p:nvSpPr>
        <p:spPr>
          <a:xfrm>
            <a:off x="285749" y="1509712"/>
            <a:ext cx="1314451" cy="319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2667000" y="3810000"/>
            <a:ext cx="129540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5257800" y="3578423"/>
            <a:ext cx="2438400" cy="830997"/>
          </a:xfrm>
          <a:prstGeom prst="rect">
            <a:avLst/>
          </a:prstGeom>
          <a:noFill/>
        </p:spPr>
        <p:txBody>
          <a:bodyPr wrap="square" rtlCol="0">
            <a:spAutoFit/>
          </a:bodyPr>
          <a:lstStyle/>
          <a:p>
            <a:r>
              <a:rPr lang="en-US" sz="1600" dirty="0" smtClean="0">
                <a:solidFill>
                  <a:srgbClr val="FF0000"/>
                </a:solidFill>
              </a:rPr>
              <a:t>Target by city; expand your reach by including cities within up to 50 miles.</a:t>
            </a:r>
            <a:endParaRPr lang="en-US" sz="1600" dirty="0">
              <a:solidFill>
                <a:srgbClr val="FF0000"/>
              </a:solidFill>
            </a:endParaRPr>
          </a:p>
        </p:txBody>
      </p:sp>
      <p:cxnSp>
        <p:nvCxnSpPr>
          <p:cNvPr id="9" name="Straight Arrow Connector 8"/>
          <p:cNvCxnSpPr/>
          <p:nvPr/>
        </p:nvCxnSpPr>
        <p:spPr>
          <a:xfrm>
            <a:off x="3962400" y="3982872"/>
            <a:ext cx="1143000" cy="0"/>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10" name="Rectangle 9"/>
          <p:cNvSpPr/>
          <p:nvPr/>
        </p:nvSpPr>
        <p:spPr>
          <a:xfrm>
            <a:off x="1905001" y="5105400"/>
            <a:ext cx="2543174"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5257800" y="5186690"/>
            <a:ext cx="2819400" cy="584775"/>
          </a:xfrm>
          <a:prstGeom prst="rect">
            <a:avLst/>
          </a:prstGeom>
          <a:noFill/>
        </p:spPr>
        <p:txBody>
          <a:bodyPr wrap="square" rtlCol="0">
            <a:spAutoFit/>
          </a:bodyPr>
          <a:lstStyle/>
          <a:p>
            <a:r>
              <a:rPr lang="en-US" sz="1600" dirty="0" smtClean="0">
                <a:solidFill>
                  <a:srgbClr val="FF0000"/>
                </a:solidFill>
              </a:rPr>
              <a:t>Age range should be defined by your campaign goals.</a:t>
            </a:r>
            <a:endParaRPr lang="en-US" sz="1600" dirty="0">
              <a:solidFill>
                <a:srgbClr val="FF0000"/>
              </a:solidFill>
            </a:endParaRPr>
          </a:p>
        </p:txBody>
      </p:sp>
      <p:cxnSp>
        <p:nvCxnSpPr>
          <p:cNvPr id="12" name="Straight Arrow Connector 11"/>
          <p:cNvCxnSpPr>
            <a:stCxn id="10" idx="3"/>
          </p:cNvCxnSpPr>
          <p:nvPr/>
        </p:nvCxnSpPr>
        <p:spPr>
          <a:xfrm>
            <a:off x="4448175" y="5295900"/>
            <a:ext cx="657225" cy="0"/>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3" name="Title 2"/>
          <p:cNvSpPr>
            <a:spLocks noGrp="1"/>
          </p:cNvSpPr>
          <p:nvPr>
            <p:ph type="title"/>
          </p:nvPr>
        </p:nvSpPr>
        <p:spPr/>
        <p:txBody>
          <a:bodyPr/>
          <a:lstStyle/>
          <a:p>
            <a:r>
              <a:rPr lang="en-US" dirty="0" smtClean="0"/>
              <a:t>Targeting your ad</a:t>
            </a:r>
            <a:endParaRPr lang="en-US" dirty="0"/>
          </a:p>
        </p:txBody>
      </p:sp>
    </p:spTree>
    <p:extLst>
      <p:ext uri="{BB962C8B-B14F-4D97-AF65-F5344CB8AC3E}">
        <p14:creationId xmlns:p14="http://schemas.microsoft.com/office/powerpoint/2010/main" val="84106678"/>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800350"/>
            <a:ext cx="7571117" cy="3230607"/>
          </a:xfrm>
          <a:prstGeom prst="rect">
            <a:avLst/>
          </a:prstGeom>
        </p:spPr>
      </p:pic>
      <p:sp>
        <p:nvSpPr>
          <p:cNvPr id="5" name="Rectangle 4"/>
          <p:cNvSpPr/>
          <p:nvPr/>
        </p:nvSpPr>
        <p:spPr>
          <a:xfrm>
            <a:off x="838200" y="3886199"/>
            <a:ext cx="1295400" cy="5294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Arrow Connector 5"/>
          <p:cNvCxnSpPr/>
          <p:nvPr/>
        </p:nvCxnSpPr>
        <p:spPr>
          <a:xfrm flipV="1">
            <a:off x="3744036" y="2495550"/>
            <a:ext cx="0" cy="1655375"/>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9" name="Straight Connector 8"/>
          <p:cNvCxnSpPr/>
          <p:nvPr/>
        </p:nvCxnSpPr>
        <p:spPr>
          <a:xfrm flipH="1">
            <a:off x="2133600" y="4150925"/>
            <a:ext cx="1600200" cy="1"/>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sp>
        <p:nvSpPr>
          <p:cNvPr id="10" name="Rectangle 9"/>
          <p:cNvSpPr/>
          <p:nvPr/>
        </p:nvSpPr>
        <p:spPr>
          <a:xfrm>
            <a:off x="762000" y="4724400"/>
            <a:ext cx="5257800" cy="1143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Arrow Connector 10"/>
          <p:cNvCxnSpPr/>
          <p:nvPr/>
        </p:nvCxnSpPr>
        <p:spPr>
          <a:xfrm flipV="1">
            <a:off x="5257800" y="2495551"/>
            <a:ext cx="0" cy="2228849"/>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13" name="TextBox 12"/>
          <p:cNvSpPr txBox="1"/>
          <p:nvPr/>
        </p:nvSpPr>
        <p:spPr>
          <a:xfrm>
            <a:off x="2337758" y="1716111"/>
            <a:ext cx="2110417" cy="830997"/>
          </a:xfrm>
          <a:prstGeom prst="rect">
            <a:avLst/>
          </a:prstGeom>
          <a:noFill/>
        </p:spPr>
        <p:txBody>
          <a:bodyPr wrap="square" rtlCol="0">
            <a:spAutoFit/>
          </a:bodyPr>
          <a:lstStyle/>
          <a:p>
            <a:r>
              <a:rPr lang="en-US" sz="1600" dirty="0" smtClean="0">
                <a:solidFill>
                  <a:srgbClr val="FF0000"/>
                </a:solidFill>
              </a:rPr>
              <a:t>Narrow your field even further by adding likes and interests. </a:t>
            </a:r>
            <a:endParaRPr lang="en-US" sz="1600" dirty="0">
              <a:solidFill>
                <a:srgbClr val="FF0000"/>
              </a:solidFill>
            </a:endParaRPr>
          </a:p>
        </p:txBody>
      </p:sp>
      <p:sp>
        <p:nvSpPr>
          <p:cNvPr id="8" name="TextBox 7"/>
          <p:cNvSpPr txBox="1"/>
          <p:nvPr/>
        </p:nvSpPr>
        <p:spPr>
          <a:xfrm>
            <a:off x="4812288" y="1716111"/>
            <a:ext cx="2807712" cy="1138773"/>
          </a:xfrm>
          <a:prstGeom prst="rect">
            <a:avLst/>
          </a:prstGeom>
          <a:noFill/>
        </p:spPr>
        <p:txBody>
          <a:bodyPr wrap="square" rtlCol="0">
            <a:spAutoFit/>
          </a:bodyPr>
          <a:lstStyle/>
          <a:p>
            <a:r>
              <a:rPr lang="en-US" sz="1600" dirty="0">
                <a:solidFill>
                  <a:srgbClr val="FF0000"/>
                </a:solidFill>
              </a:rPr>
              <a:t>Take advantage of Facebook’s suggestions to reach more potential customers.</a:t>
            </a:r>
          </a:p>
          <a:p>
            <a:endParaRPr lang="en-US" sz="2000" dirty="0"/>
          </a:p>
        </p:txBody>
      </p:sp>
      <p:sp>
        <p:nvSpPr>
          <p:cNvPr id="2" name="Title 1"/>
          <p:cNvSpPr>
            <a:spLocks noGrp="1"/>
          </p:cNvSpPr>
          <p:nvPr>
            <p:ph type="title"/>
          </p:nvPr>
        </p:nvSpPr>
        <p:spPr/>
        <p:txBody>
          <a:bodyPr/>
          <a:lstStyle/>
          <a:p>
            <a:r>
              <a:rPr lang="en-US" dirty="0" smtClean="0"/>
              <a:t>Targeting your ad</a:t>
            </a:r>
            <a:endParaRPr lang="en-US" dirty="0"/>
          </a:p>
        </p:txBody>
      </p:sp>
    </p:spTree>
    <p:extLst>
      <p:ext uri="{BB962C8B-B14F-4D97-AF65-F5344CB8AC3E}">
        <p14:creationId xmlns:p14="http://schemas.microsoft.com/office/powerpoint/2010/main" val="1499484074"/>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Minute papers</a:t>
            </a:r>
            <a:endParaRPr lang="en-US" dirty="0"/>
          </a:p>
        </p:txBody>
      </p:sp>
      <p:sp>
        <p:nvSpPr>
          <p:cNvPr id="3" name="Content Placeholder 2"/>
          <p:cNvSpPr>
            <a:spLocks noGrp="1"/>
          </p:cNvSpPr>
          <p:nvPr>
            <p:ph idx="1"/>
          </p:nvPr>
        </p:nvSpPr>
        <p:spPr>
          <a:xfrm>
            <a:off x="457200" y="1676400"/>
            <a:ext cx="7620000" cy="4724400"/>
          </a:xfrm>
        </p:spPr>
        <p:txBody>
          <a:bodyPr>
            <a:normAutofit/>
          </a:bodyPr>
          <a:lstStyle/>
          <a:p>
            <a:r>
              <a:rPr lang="en-US" sz="1800" dirty="0" smtClean="0"/>
              <a:t>One </a:t>
            </a:r>
            <a:r>
              <a:rPr lang="en-US" sz="1800" dirty="0"/>
              <a:t>thing I do think is </a:t>
            </a:r>
            <a:r>
              <a:rPr lang="en-US" sz="1800" dirty="0" smtClean="0"/>
              <a:t>important, I </a:t>
            </a:r>
            <a:r>
              <a:rPr lang="en-US" sz="1800" dirty="0"/>
              <a:t>don’t think it’s enough to say “Like us on Facebook” you have to indicate what great thing they’ll get from liking you–e.g., “Like us on Facebook to get special offers” or something like that. </a:t>
            </a:r>
            <a:endParaRPr lang="en-US" sz="1800" dirty="0" smtClean="0"/>
          </a:p>
          <a:p>
            <a:endParaRPr lang="en-US" sz="1800" dirty="0" smtClean="0"/>
          </a:p>
          <a:p>
            <a:r>
              <a:rPr lang="en-US" sz="1800" dirty="0"/>
              <a:t>This is all about retention. Whereas the social properties typically aren’t targeted as acquisition or retention </a:t>
            </a:r>
            <a:r>
              <a:rPr lang="en-US" sz="1800" dirty="0" smtClean="0"/>
              <a:t>vehicles, [they] may </a:t>
            </a:r>
            <a:r>
              <a:rPr lang="en-US" sz="1800" dirty="0"/>
              <a:t>provide relevant news and the latest info about new products/services – important to both new and existing customers. In the direct email, it would be important to reference these properties to go to for news and </a:t>
            </a:r>
            <a:r>
              <a:rPr lang="en-US" sz="1800" dirty="0" smtClean="0"/>
              <a:t>updates</a:t>
            </a:r>
            <a:r>
              <a:rPr lang="en-US" sz="1800" dirty="0" smtClean="0"/>
              <a:t>.</a:t>
            </a:r>
          </a:p>
          <a:p>
            <a:endParaRPr lang="en-US" sz="1800" dirty="0" smtClean="0"/>
          </a:p>
          <a:p>
            <a:r>
              <a:rPr lang="en-US" sz="1800" dirty="0" smtClean="0"/>
              <a:t>I </a:t>
            </a:r>
            <a:r>
              <a:rPr lang="en-US" sz="1800" dirty="0"/>
              <a:t>think that is beginning to shift as social media is now becoming our first stop for news updates and communication over email. I see social media being the driving force that gains a followership of those who then will be the openers of the direct email. </a:t>
            </a:r>
          </a:p>
          <a:p>
            <a:endParaRPr lang="en-US" sz="2400" dirty="0" smtClean="0"/>
          </a:p>
        </p:txBody>
      </p:sp>
    </p:spTree>
    <p:extLst>
      <p:ext uri="{BB962C8B-B14F-4D97-AF65-F5344CB8AC3E}">
        <p14:creationId xmlns:p14="http://schemas.microsoft.com/office/powerpoint/2010/main" val="146892949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822" y="1493057"/>
            <a:ext cx="7100578" cy="3536143"/>
          </a:xfrm>
          <a:prstGeom prst="rect">
            <a:avLst/>
          </a:prstGeom>
        </p:spPr>
      </p:pic>
      <p:sp>
        <p:nvSpPr>
          <p:cNvPr id="5" name="TextBox 4"/>
          <p:cNvSpPr txBox="1"/>
          <p:nvPr/>
        </p:nvSpPr>
        <p:spPr>
          <a:xfrm>
            <a:off x="655308" y="5181600"/>
            <a:ext cx="7650492" cy="1015663"/>
          </a:xfrm>
          <a:prstGeom prst="rect">
            <a:avLst/>
          </a:prstGeom>
          <a:noFill/>
        </p:spPr>
        <p:txBody>
          <a:bodyPr wrap="square" rtlCol="0">
            <a:spAutoFit/>
          </a:bodyPr>
          <a:lstStyle/>
          <a:p>
            <a:pPr>
              <a:tabLst>
                <a:tab pos="2343150" algn="l"/>
                <a:tab pos="4686300" algn="l"/>
              </a:tabLst>
            </a:pPr>
            <a:r>
              <a:rPr lang="en-US" sz="2000" b="1" dirty="0" smtClean="0"/>
              <a:t>Target: </a:t>
            </a:r>
            <a:r>
              <a:rPr lang="en-US" sz="2000" dirty="0" smtClean="0"/>
              <a:t>Students,</a:t>
            </a:r>
            <a:r>
              <a:rPr lang="en-US" sz="2000" dirty="0"/>
              <a:t>	</a:t>
            </a:r>
            <a:r>
              <a:rPr lang="en-US" sz="2000" b="1" dirty="0"/>
              <a:t>T</a:t>
            </a:r>
            <a:r>
              <a:rPr lang="en-US" sz="2000" b="1" dirty="0" smtClean="0"/>
              <a:t>arget: </a:t>
            </a:r>
            <a:r>
              <a:rPr lang="en-US" sz="2000" dirty="0" smtClean="0"/>
              <a:t>Parents who	 </a:t>
            </a:r>
            <a:r>
              <a:rPr lang="en-US" sz="2000" b="1" dirty="0" smtClean="0"/>
              <a:t>Target: </a:t>
            </a:r>
            <a:r>
              <a:rPr lang="en-US" sz="2000" dirty="0" smtClean="0"/>
              <a:t>Customers through discounts 	live in </a:t>
            </a:r>
            <a:r>
              <a:rPr lang="en-US" sz="2000" dirty="0"/>
              <a:t>the same city   </a:t>
            </a:r>
            <a:r>
              <a:rPr lang="en-US" sz="2000" dirty="0" smtClean="0"/>
              <a:t>   who live within 10</a:t>
            </a:r>
          </a:p>
          <a:p>
            <a:pPr>
              <a:tabLst>
                <a:tab pos="2343150" algn="l"/>
                <a:tab pos="4686300" algn="l"/>
                <a:tab pos="5486400" algn="l"/>
              </a:tabLst>
            </a:pPr>
            <a:r>
              <a:rPr lang="en-US" sz="2000" dirty="0"/>
              <a:t>a</a:t>
            </a:r>
            <a:r>
              <a:rPr lang="en-US" sz="2000" dirty="0" smtClean="0"/>
              <a:t>nd late hours.         	as the store.	 miles of the store.</a:t>
            </a:r>
            <a:endParaRPr lang="en-US" sz="2000" dirty="0"/>
          </a:p>
        </p:txBody>
      </p:sp>
      <p:sp>
        <p:nvSpPr>
          <p:cNvPr id="2" name="Title 1"/>
          <p:cNvSpPr>
            <a:spLocks noGrp="1"/>
          </p:cNvSpPr>
          <p:nvPr>
            <p:ph type="title"/>
          </p:nvPr>
        </p:nvSpPr>
        <p:spPr/>
        <p:txBody>
          <a:bodyPr/>
          <a:lstStyle/>
          <a:p>
            <a:r>
              <a:rPr lang="en-US" dirty="0" smtClean="0"/>
              <a:t>Same ad, different audience</a:t>
            </a:r>
            <a:endParaRPr lang="en-US" dirty="0"/>
          </a:p>
        </p:txBody>
      </p:sp>
    </p:spTree>
    <p:extLst>
      <p:ext uri="{BB962C8B-B14F-4D97-AF65-F5344CB8AC3E}">
        <p14:creationId xmlns:p14="http://schemas.microsoft.com/office/powerpoint/2010/main" val="3400934332"/>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2368474"/>
            <a:ext cx="7848600" cy="1974287"/>
          </a:xfrm>
          <a:prstGeom prst="rect">
            <a:avLst/>
          </a:prstGeom>
        </p:spPr>
      </p:pic>
      <p:sp>
        <p:nvSpPr>
          <p:cNvPr id="5" name="TextBox 4"/>
          <p:cNvSpPr txBox="1"/>
          <p:nvPr/>
        </p:nvSpPr>
        <p:spPr>
          <a:xfrm>
            <a:off x="5562600" y="4812268"/>
            <a:ext cx="2710492" cy="830997"/>
          </a:xfrm>
          <a:prstGeom prst="rect">
            <a:avLst/>
          </a:prstGeom>
          <a:noFill/>
        </p:spPr>
        <p:txBody>
          <a:bodyPr wrap="square" rtlCol="0">
            <a:spAutoFit/>
          </a:bodyPr>
          <a:lstStyle/>
          <a:p>
            <a:r>
              <a:rPr lang="en-US" sz="1600" dirty="0" smtClean="0">
                <a:solidFill>
                  <a:srgbClr val="FF0000"/>
                </a:solidFill>
              </a:rPr>
              <a:t>Bid the maximum or slightly higher to give your ad the best chance of winning.</a:t>
            </a:r>
            <a:endParaRPr lang="en-US" sz="1600" dirty="0">
              <a:solidFill>
                <a:srgbClr val="FF0000"/>
              </a:solidFill>
            </a:endParaRPr>
          </a:p>
        </p:txBody>
      </p:sp>
      <p:sp>
        <p:nvSpPr>
          <p:cNvPr id="6" name="TextBox 5"/>
          <p:cNvSpPr txBox="1"/>
          <p:nvPr/>
        </p:nvSpPr>
        <p:spPr>
          <a:xfrm>
            <a:off x="533400" y="5155168"/>
            <a:ext cx="2971800" cy="584775"/>
          </a:xfrm>
          <a:prstGeom prst="rect">
            <a:avLst/>
          </a:prstGeom>
          <a:noFill/>
        </p:spPr>
        <p:txBody>
          <a:bodyPr wrap="square" rtlCol="0">
            <a:spAutoFit/>
          </a:bodyPr>
          <a:lstStyle/>
          <a:p>
            <a:r>
              <a:rPr lang="en-US" sz="1600" dirty="0" smtClean="0">
                <a:solidFill>
                  <a:srgbClr val="FF0000"/>
                </a:solidFill>
              </a:rPr>
              <a:t>Facebook will sell you the ad for less than your max bid if it can.</a:t>
            </a:r>
            <a:endParaRPr lang="en-US" sz="1600" dirty="0">
              <a:solidFill>
                <a:srgbClr val="FF0000"/>
              </a:solidFill>
            </a:endParaRPr>
          </a:p>
        </p:txBody>
      </p:sp>
      <p:sp>
        <p:nvSpPr>
          <p:cNvPr id="7" name="Rectangle 6"/>
          <p:cNvSpPr/>
          <p:nvPr/>
        </p:nvSpPr>
        <p:spPr>
          <a:xfrm>
            <a:off x="619124" y="3621472"/>
            <a:ext cx="1743076" cy="90615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2743200" y="3807799"/>
            <a:ext cx="2667000" cy="5294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Arrow Connector 9"/>
          <p:cNvCxnSpPr>
            <a:stCxn id="7" idx="2"/>
          </p:cNvCxnSpPr>
          <p:nvPr/>
        </p:nvCxnSpPr>
        <p:spPr>
          <a:xfrm>
            <a:off x="1490662" y="4527626"/>
            <a:ext cx="0" cy="486810"/>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18" name="Straight Connector 17"/>
          <p:cNvCxnSpPr/>
          <p:nvPr/>
        </p:nvCxnSpPr>
        <p:spPr>
          <a:xfrm flipV="1">
            <a:off x="4381500" y="4343400"/>
            <a:ext cx="0" cy="762000"/>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0" name="Straight Arrow Connector 19"/>
          <p:cNvCxnSpPr/>
          <p:nvPr/>
        </p:nvCxnSpPr>
        <p:spPr>
          <a:xfrm>
            <a:off x="4381500" y="5105400"/>
            <a:ext cx="990600" cy="0"/>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4" name="Title 3"/>
          <p:cNvSpPr>
            <a:spLocks noGrp="1"/>
          </p:cNvSpPr>
          <p:nvPr>
            <p:ph type="title"/>
          </p:nvPr>
        </p:nvSpPr>
        <p:spPr/>
        <p:txBody>
          <a:bodyPr/>
          <a:lstStyle/>
          <a:p>
            <a:r>
              <a:rPr lang="en-US" dirty="0" smtClean="0"/>
              <a:t>Bidding for ads</a:t>
            </a:r>
            <a:endParaRPr lang="en-US" dirty="0"/>
          </a:p>
        </p:txBody>
      </p:sp>
    </p:spTree>
    <p:extLst>
      <p:ext uri="{BB962C8B-B14F-4D97-AF65-F5344CB8AC3E}">
        <p14:creationId xmlns:p14="http://schemas.microsoft.com/office/powerpoint/2010/main" val="2550893817"/>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2872421"/>
            <a:ext cx="7924800" cy="2538680"/>
          </a:xfrm>
          <a:prstGeom prst="rect">
            <a:avLst/>
          </a:prstGeom>
        </p:spPr>
      </p:pic>
      <p:sp>
        <p:nvSpPr>
          <p:cNvPr id="4" name="Rectangle 3"/>
          <p:cNvSpPr/>
          <p:nvPr/>
        </p:nvSpPr>
        <p:spPr>
          <a:xfrm>
            <a:off x="6242570" y="3856746"/>
            <a:ext cx="615430" cy="10962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305173" y="2873156"/>
            <a:ext cx="1647827" cy="63204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7010400" y="3759617"/>
            <a:ext cx="1143000" cy="76428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152398" y="1791028"/>
            <a:ext cx="2914652" cy="830997"/>
          </a:xfrm>
          <a:prstGeom prst="rect">
            <a:avLst/>
          </a:prstGeom>
          <a:noFill/>
        </p:spPr>
        <p:txBody>
          <a:bodyPr wrap="square" rtlCol="0">
            <a:spAutoFit/>
          </a:bodyPr>
          <a:lstStyle/>
          <a:p>
            <a:r>
              <a:rPr lang="en-US" sz="1600" dirty="0" smtClean="0">
                <a:solidFill>
                  <a:srgbClr val="FF0000"/>
                </a:solidFill>
              </a:rPr>
              <a:t>Connections took an action on your page after viewing your ad, such as becoming a fan.</a:t>
            </a:r>
            <a:endParaRPr lang="en-US" sz="1600" dirty="0">
              <a:solidFill>
                <a:srgbClr val="FF0000"/>
              </a:solidFill>
            </a:endParaRPr>
          </a:p>
        </p:txBody>
      </p:sp>
      <p:sp>
        <p:nvSpPr>
          <p:cNvPr id="11" name="TextBox 10"/>
          <p:cNvSpPr txBox="1"/>
          <p:nvPr/>
        </p:nvSpPr>
        <p:spPr>
          <a:xfrm>
            <a:off x="5600698" y="1791028"/>
            <a:ext cx="2914652" cy="584775"/>
          </a:xfrm>
          <a:prstGeom prst="rect">
            <a:avLst/>
          </a:prstGeom>
          <a:noFill/>
        </p:spPr>
        <p:txBody>
          <a:bodyPr wrap="square" rtlCol="0">
            <a:spAutoFit/>
          </a:bodyPr>
          <a:lstStyle/>
          <a:p>
            <a:r>
              <a:rPr lang="en-US" sz="1600" dirty="0" smtClean="0">
                <a:solidFill>
                  <a:srgbClr val="FF0000"/>
                </a:solidFill>
              </a:rPr>
              <a:t>Clicks are the total number of people who clicked on your ad.</a:t>
            </a:r>
            <a:endParaRPr lang="en-US" sz="1600" dirty="0">
              <a:solidFill>
                <a:srgbClr val="FF0000"/>
              </a:solidFill>
            </a:endParaRPr>
          </a:p>
        </p:txBody>
      </p:sp>
      <p:cxnSp>
        <p:nvCxnSpPr>
          <p:cNvPr id="3" name="Straight Connector 2"/>
          <p:cNvCxnSpPr/>
          <p:nvPr/>
        </p:nvCxnSpPr>
        <p:spPr>
          <a:xfrm>
            <a:off x="3733800" y="2052638"/>
            <a:ext cx="0" cy="820518"/>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4" name="Straight Connector 13"/>
          <p:cNvCxnSpPr/>
          <p:nvPr/>
        </p:nvCxnSpPr>
        <p:spPr>
          <a:xfrm>
            <a:off x="4572000" y="2052638"/>
            <a:ext cx="0" cy="820518"/>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6" name="Straight Arrow Connector 15"/>
          <p:cNvCxnSpPr/>
          <p:nvPr/>
        </p:nvCxnSpPr>
        <p:spPr>
          <a:xfrm>
            <a:off x="4572000" y="2052638"/>
            <a:ext cx="1028698" cy="0"/>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19" name="Straight Arrow Connector 18"/>
          <p:cNvCxnSpPr/>
          <p:nvPr/>
        </p:nvCxnSpPr>
        <p:spPr>
          <a:xfrm flipH="1">
            <a:off x="3086100" y="2052638"/>
            <a:ext cx="647700" cy="0"/>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21" name="TextBox 20"/>
          <p:cNvSpPr txBox="1"/>
          <p:nvPr/>
        </p:nvSpPr>
        <p:spPr>
          <a:xfrm>
            <a:off x="323848" y="5654791"/>
            <a:ext cx="5848352" cy="584775"/>
          </a:xfrm>
          <a:prstGeom prst="rect">
            <a:avLst/>
          </a:prstGeom>
          <a:noFill/>
        </p:spPr>
        <p:txBody>
          <a:bodyPr wrap="square" rtlCol="0">
            <a:spAutoFit/>
          </a:bodyPr>
          <a:lstStyle/>
          <a:p>
            <a:r>
              <a:rPr lang="en-US" sz="1600" dirty="0" smtClean="0">
                <a:solidFill>
                  <a:srgbClr val="FF0000"/>
                </a:solidFill>
              </a:rPr>
              <a:t>Click-through rate is the % of people who clicked on your ad. Industry standard is 0.1%</a:t>
            </a:r>
            <a:endParaRPr lang="en-US" sz="1600" dirty="0">
              <a:solidFill>
                <a:srgbClr val="FF0000"/>
              </a:solidFill>
            </a:endParaRPr>
          </a:p>
        </p:txBody>
      </p:sp>
      <p:sp>
        <p:nvSpPr>
          <p:cNvPr id="22" name="TextBox 21"/>
          <p:cNvSpPr txBox="1"/>
          <p:nvPr/>
        </p:nvSpPr>
        <p:spPr>
          <a:xfrm>
            <a:off x="4381501" y="6178011"/>
            <a:ext cx="2819399" cy="584775"/>
          </a:xfrm>
          <a:prstGeom prst="rect">
            <a:avLst/>
          </a:prstGeom>
          <a:noFill/>
        </p:spPr>
        <p:txBody>
          <a:bodyPr wrap="square" rtlCol="0">
            <a:spAutoFit/>
          </a:bodyPr>
          <a:lstStyle/>
          <a:p>
            <a:r>
              <a:rPr lang="en-US" sz="1600" dirty="0" smtClean="0">
                <a:solidFill>
                  <a:srgbClr val="FF0000"/>
                </a:solidFill>
              </a:rPr>
              <a:t>You’ll often pay less than your max bid.</a:t>
            </a:r>
            <a:endParaRPr lang="en-US" sz="1600" dirty="0">
              <a:solidFill>
                <a:srgbClr val="FF0000"/>
              </a:solidFill>
            </a:endParaRPr>
          </a:p>
        </p:txBody>
      </p:sp>
      <p:cxnSp>
        <p:nvCxnSpPr>
          <p:cNvPr id="24" name="Straight Arrow Connector 23"/>
          <p:cNvCxnSpPr/>
          <p:nvPr/>
        </p:nvCxnSpPr>
        <p:spPr>
          <a:xfrm flipH="1">
            <a:off x="5791201" y="5889202"/>
            <a:ext cx="762210" cy="0"/>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26" name="Straight Arrow Connector 25"/>
          <p:cNvCxnSpPr/>
          <p:nvPr/>
        </p:nvCxnSpPr>
        <p:spPr>
          <a:xfrm flipH="1">
            <a:off x="7143751" y="6413215"/>
            <a:ext cx="438149" cy="0"/>
          </a:xfrm>
          <a:prstGeom prst="straightConnector1">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28" name="Straight Connector 27"/>
          <p:cNvCxnSpPr/>
          <p:nvPr/>
        </p:nvCxnSpPr>
        <p:spPr>
          <a:xfrm flipV="1">
            <a:off x="6553411" y="4946437"/>
            <a:ext cx="0" cy="942765"/>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1" name="Straight Connector 30"/>
          <p:cNvCxnSpPr>
            <a:endCxn id="8" idx="2"/>
          </p:cNvCxnSpPr>
          <p:nvPr/>
        </p:nvCxnSpPr>
        <p:spPr>
          <a:xfrm flipV="1">
            <a:off x="7581900" y="4523904"/>
            <a:ext cx="0" cy="1889311"/>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sp>
        <p:nvSpPr>
          <p:cNvPr id="2" name="Title 1"/>
          <p:cNvSpPr>
            <a:spLocks noGrp="1"/>
          </p:cNvSpPr>
          <p:nvPr>
            <p:ph type="title"/>
          </p:nvPr>
        </p:nvSpPr>
        <p:spPr/>
        <p:txBody>
          <a:bodyPr/>
          <a:lstStyle/>
          <a:p>
            <a:r>
              <a:rPr lang="en-US" dirty="0" smtClean="0"/>
              <a:t>Tracking your ad</a:t>
            </a:r>
            <a:endParaRPr lang="en-US" dirty="0"/>
          </a:p>
        </p:txBody>
      </p:sp>
    </p:spTree>
    <p:extLst>
      <p:ext uri="{BB962C8B-B14F-4D97-AF65-F5344CB8AC3E}">
        <p14:creationId xmlns:p14="http://schemas.microsoft.com/office/powerpoint/2010/main" val="1685166938"/>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Twitter for media relations</a:t>
            </a:r>
            <a:endParaRPr lang="en-US" dirty="0"/>
          </a:p>
        </p:txBody>
      </p:sp>
      <p:pic>
        <p:nvPicPr>
          <p:cNvPr id="9220" name="Picture 4" descr="http://grow.gardenmediagroup.com/Portals/165357/images/twitter-journalis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1981200"/>
            <a:ext cx="3434651" cy="3733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Twitter for </a:t>
            </a:r>
            <a:r>
              <a:rPr lang="en-US" dirty="0"/>
              <a:t>media relations</a:t>
            </a:r>
          </a:p>
        </p:txBody>
      </p:sp>
      <p:sp>
        <p:nvSpPr>
          <p:cNvPr id="3" name="Content Placeholder 2"/>
          <p:cNvSpPr>
            <a:spLocks noGrp="1"/>
          </p:cNvSpPr>
          <p:nvPr>
            <p:ph idx="1"/>
          </p:nvPr>
        </p:nvSpPr>
        <p:spPr>
          <a:xfrm>
            <a:off x="533400" y="1600200"/>
            <a:ext cx="7772400" cy="4800600"/>
          </a:xfrm>
        </p:spPr>
        <p:txBody>
          <a:bodyPr>
            <a:normAutofit/>
          </a:bodyPr>
          <a:lstStyle/>
          <a:p>
            <a:pPr marL="287338" lvl="1" indent="-287338">
              <a:buClr>
                <a:schemeClr val="accent1"/>
              </a:buClr>
              <a:buFont typeface="Arial" pitchFamily="34" charset="0"/>
              <a:buChar char="•"/>
            </a:pPr>
            <a:r>
              <a:rPr lang="en-US" sz="2200" b="1" dirty="0" smtClean="0"/>
              <a:t>Words of caution</a:t>
            </a:r>
          </a:p>
          <a:p>
            <a:pPr marL="742950" lvl="2" indent="-342900">
              <a:buClr>
                <a:schemeClr val="accent2"/>
              </a:buClr>
            </a:pPr>
            <a:r>
              <a:rPr lang="en-US" sz="2000" dirty="0" smtClean="0"/>
              <a:t>Twitter is as public as you can get.</a:t>
            </a:r>
          </a:p>
          <a:p>
            <a:pPr marL="742950" lvl="2" indent="-342900">
              <a:buClr>
                <a:schemeClr val="accent2"/>
              </a:buClr>
            </a:pPr>
            <a:r>
              <a:rPr lang="en-US" sz="2000" dirty="0" smtClean="0"/>
              <a:t>Beware </a:t>
            </a:r>
            <a:r>
              <a:rPr lang="en-US" sz="2000" dirty="0"/>
              <a:t>of using </a:t>
            </a:r>
            <a:r>
              <a:rPr lang="en-US" sz="2000" dirty="0" smtClean="0"/>
              <a:t>it too much as </a:t>
            </a:r>
            <a:r>
              <a:rPr lang="en-US" sz="2000" dirty="0"/>
              <a:t>each journalist can see exactly who else you’re trying to </a:t>
            </a:r>
            <a:r>
              <a:rPr lang="en-US" sz="2000" dirty="0" smtClean="0"/>
              <a:t>pitch.</a:t>
            </a:r>
          </a:p>
          <a:p>
            <a:pPr marL="742950" lvl="2" indent="-342900">
              <a:spcAft>
                <a:spcPts val="1200"/>
              </a:spcAft>
              <a:buClr>
                <a:schemeClr val="accent2"/>
              </a:buClr>
            </a:pPr>
            <a:r>
              <a:rPr lang="en-US" sz="2000" dirty="0" smtClean="0"/>
              <a:t>This can turn them off if </a:t>
            </a:r>
            <a:r>
              <a:rPr lang="en-US" sz="2000" dirty="0"/>
              <a:t>they suspect the news will be everywhere </a:t>
            </a:r>
            <a:r>
              <a:rPr lang="en-US" sz="2000" dirty="0" smtClean="0"/>
              <a:t>anyway.</a:t>
            </a:r>
          </a:p>
          <a:p>
            <a:pPr marL="287338" lvl="1" indent="-287338">
              <a:buClr>
                <a:schemeClr val="accent1"/>
              </a:buClr>
              <a:buFont typeface="Arial" pitchFamily="34" charset="0"/>
              <a:buChar char="•"/>
            </a:pPr>
            <a:r>
              <a:rPr lang="en-US" sz="2200" b="1" dirty="0" smtClean="0"/>
              <a:t>Set up lists of priority reporters and news outlets</a:t>
            </a:r>
          </a:p>
          <a:p>
            <a:pPr marL="857250" lvl="2" indent="-457200">
              <a:buClr>
                <a:schemeClr val="accent2"/>
              </a:buClr>
            </a:pPr>
            <a:r>
              <a:rPr lang="en-US" sz="2000" dirty="0" smtClean="0"/>
              <a:t>Separate audiences for separate messages.</a:t>
            </a:r>
          </a:p>
          <a:p>
            <a:pPr marL="857250" lvl="2" indent="-457200">
              <a:buClr>
                <a:schemeClr val="accent2"/>
              </a:buClr>
            </a:pPr>
            <a:r>
              <a:rPr lang="en-US" sz="2000" dirty="0" smtClean="0"/>
              <a:t>Aim for retweets (leave room for your own handle).</a:t>
            </a:r>
          </a:p>
          <a:p>
            <a:pPr marL="857250" lvl="2" indent="-457200">
              <a:buClr>
                <a:schemeClr val="accent2"/>
              </a:buClr>
            </a:pPr>
            <a:r>
              <a:rPr lang="en-US" sz="2000" dirty="0" smtClean="0"/>
              <a:t>Twitter will not be your primary source of media relations, but it can be a great compliment.</a:t>
            </a:r>
            <a:endParaRPr lang="en-US" sz="2000" dirty="0"/>
          </a:p>
          <a:p>
            <a:endParaRPr lang="en-US" dirty="0"/>
          </a:p>
        </p:txBody>
      </p:sp>
    </p:spTree>
    <p:extLst>
      <p:ext uri="{BB962C8B-B14F-4D97-AF65-F5344CB8AC3E}">
        <p14:creationId xmlns:p14="http://schemas.microsoft.com/office/powerpoint/2010/main" val="284686778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Twitter for </a:t>
            </a:r>
            <a:r>
              <a:rPr lang="en-US" dirty="0"/>
              <a:t>media relations</a:t>
            </a:r>
          </a:p>
        </p:txBody>
      </p:sp>
      <p:sp>
        <p:nvSpPr>
          <p:cNvPr id="3" name="Text Placeholder 2"/>
          <p:cNvSpPr>
            <a:spLocks noGrp="1"/>
          </p:cNvSpPr>
          <p:nvPr>
            <p:ph type="body" idx="1"/>
          </p:nvPr>
        </p:nvSpPr>
        <p:spPr/>
        <p:txBody>
          <a:bodyPr>
            <a:normAutofit/>
          </a:bodyPr>
          <a:lstStyle/>
          <a:p>
            <a:pPr algn="l"/>
            <a:r>
              <a:rPr lang="en-US" sz="2500" b="0" dirty="0" smtClean="0"/>
              <a:t>Example</a:t>
            </a:r>
            <a:endParaRPr lang="en-US" sz="2500" b="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399" y="2209800"/>
            <a:ext cx="3394710" cy="1676400"/>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42652" y="4191000"/>
            <a:ext cx="3393574" cy="2446824"/>
          </a:xfrm>
          <a:prstGeom prst="rect">
            <a:avLst/>
          </a:prstGeom>
          <a:noFill/>
        </p:spPr>
        <p:txBody>
          <a:bodyPr wrap="square" rtlCol="0">
            <a:spAutoFit/>
          </a:bodyPr>
          <a:lstStyle/>
          <a:p>
            <a:pPr>
              <a:spcAft>
                <a:spcPts val="600"/>
              </a:spcAft>
            </a:pPr>
            <a:r>
              <a:rPr lang="en-US" sz="1600" b="1" u="sng" dirty="0"/>
              <a:t>Send Individual Tweets:</a:t>
            </a:r>
          </a:p>
          <a:p>
            <a:pPr marL="171450" indent="-171450">
              <a:spcAft>
                <a:spcPts val="1200"/>
              </a:spcAft>
              <a:buFont typeface="Arial" pitchFamily="34" charset="0"/>
              <a:buChar char="•"/>
            </a:pPr>
            <a:r>
              <a:rPr lang="en-US" sz="1600" dirty="0"/>
              <a:t>Address the message to a specific news outlet or reporter.</a:t>
            </a:r>
          </a:p>
          <a:p>
            <a:pPr marL="171450" indent="-171450">
              <a:spcAft>
                <a:spcPts val="1200"/>
              </a:spcAft>
              <a:buFont typeface="Arial" pitchFamily="34" charset="0"/>
              <a:buChar char="•"/>
            </a:pPr>
            <a:r>
              <a:rPr lang="en-US" sz="1600" dirty="0"/>
              <a:t>This serves as a social media “pitch,” informing them of your news.</a:t>
            </a:r>
          </a:p>
          <a:p>
            <a:pPr marL="171450" indent="-171450">
              <a:spcAft>
                <a:spcPts val="1200"/>
              </a:spcAft>
              <a:buFont typeface="Arial" pitchFamily="34" charset="0"/>
              <a:buChar char="•"/>
            </a:pPr>
            <a:r>
              <a:rPr lang="en-US" sz="1600" dirty="0"/>
              <a:t>But the primary goal is for them to </a:t>
            </a:r>
            <a:r>
              <a:rPr lang="en-US" sz="1600" u="sng" dirty="0"/>
              <a:t>retweet</a:t>
            </a:r>
            <a:r>
              <a:rPr lang="en-US" sz="1600" dirty="0"/>
              <a:t> the message to their followers.</a:t>
            </a:r>
          </a:p>
        </p:txBody>
      </p:sp>
    </p:spTree>
    <p:extLst>
      <p:ext uri="{BB962C8B-B14F-4D97-AF65-F5344CB8AC3E}">
        <p14:creationId xmlns:p14="http://schemas.microsoft.com/office/powerpoint/2010/main" val="37851091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Twitter for </a:t>
            </a:r>
            <a:r>
              <a:rPr lang="en-US" dirty="0"/>
              <a:t>media relations</a:t>
            </a:r>
          </a:p>
        </p:txBody>
      </p:sp>
      <p:sp>
        <p:nvSpPr>
          <p:cNvPr id="3" name="Text Placeholder 2"/>
          <p:cNvSpPr>
            <a:spLocks noGrp="1"/>
          </p:cNvSpPr>
          <p:nvPr>
            <p:ph type="body" idx="1"/>
          </p:nvPr>
        </p:nvSpPr>
        <p:spPr/>
        <p:txBody>
          <a:bodyPr>
            <a:normAutofit/>
          </a:bodyPr>
          <a:lstStyle/>
          <a:p>
            <a:pPr algn="l"/>
            <a:r>
              <a:rPr lang="en-US" sz="2500" b="0" dirty="0" smtClean="0"/>
              <a:t>Example</a:t>
            </a:r>
            <a:endParaRPr lang="en-US" sz="2500" b="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209800"/>
            <a:ext cx="3394710" cy="1676400"/>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2209801"/>
            <a:ext cx="3959334" cy="1676399"/>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2"/>
          <p:cNvSpPr>
            <a:spLocks noGrp="1"/>
          </p:cNvSpPr>
          <p:nvPr>
            <p:ph type="body" idx="1"/>
          </p:nvPr>
        </p:nvSpPr>
        <p:spPr>
          <a:xfrm>
            <a:off x="4338746" y="1535919"/>
            <a:ext cx="4040188" cy="639762"/>
          </a:xfrm>
        </p:spPr>
        <p:txBody>
          <a:bodyPr>
            <a:normAutofit/>
          </a:bodyPr>
          <a:lstStyle/>
          <a:p>
            <a:pPr algn="l"/>
            <a:r>
              <a:rPr lang="en-US" sz="2500" b="0" dirty="0" smtClean="0"/>
              <a:t>Retweet</a:t>
            </a:r>
            <a:endParaRPr lang="en-US" sz="2500" b="0" dirty="0"/>
          </a:p>
        </p:txBody>
      </p:sp>
      <p:sp>
        <p:nvSpPr>
          <p:cNvPr id="9" name="TextBox 8"/>
          <p:cNvSpPr txBox="1"/>
          <p:nvPr/>
        </p:nvSpPr>
        <p:spPr>
          <a:xfrm>
            <a:off x="4419600" y="4191000"/>
            <a:ext cx="3959334" cy="2031325"/>
          </a:xfrm>
          <a:prstGeom prst="rect">
            <a:avLst/>
          </a:prstGeom>
          <a:noFill/>
        </p:spPr>
        <p:txBody>
          <a:bodyPr wrap="square" rtlCol="0">
            <a:spAutoFit/>
          </a:bodyPr>
          <a:lstStyle/>
          <a:p>
            <a:pPr>
              <a:spcAft>
                <a:spcPts val="600"/>
              </a:spcAft>
            </a:pPr>
            <a:r>
              <a:rPr lang="en-US" sz="1600" b="1" u="sng" dirty="0" smtClean="0">
                <a:solidFill>
                  <a:srgbClr val="FF0000"/>
                </a:solidFill>
              </a:rPr>
              <a:t>Reaches:</a:t>
            </a:r>
          </a:p>
          <a:p>
            <a:pPr marL="171450" indent="-171450">
              <a:spcBef>
                <a:spcPts val="600"/>
              </a:spcBef>
              <a:spcAft>
                <a:spcPts val="600"/>
              </a:spcAft>
              <a:buFont typeface="Arial" pitchFamily="34" charset="0"/>
              <a:buChar char="•"/>
            </a:pPr>
            <a:r>
              <a:rPr lang="en-US" sz="1600" dirty="0" smtClean="0">
                <a:solidFill>
                  <a:srgbClr val="FF0000"/>
                </a:solidFill>
              </a:rPr>
              <a:t>Additional 2,337 people on Twitter who follow Jim Brunner.</a:t>
            </a:r>
          </a:p>
          <a:p>
            <a:pPr marL="171450" indent="-171450">
              <a:spcBef>
                <a:spcPts val="600"/>
              </a:spcBef>
              <a:spcAft>
                <a:spcPts val="600"/>
              </a:spcAft>
              <a:buFont typeface="Arial" pitchFamily="34" charset="0"/>
              <a:buChar char="•"/>
            </a:pPr>
            <a:r>
              <a:rPr lang="en-US" sz="1600" i="1" u="sng" dirty="0" smtClean="0">
                <a:solidFill>
                  <a:srgbClr val="FF0000"/>
                </a:solidFill>
              </a:rPr>
              <a:t>This is our target audience!</a:t>
            </a:r>
          </a:p>
          <a:p>
            <a:pPr marL="171450" indent="-171450">
              <a:spcBef>
                <a:spcPts val="600"/>
              </a:spcBef>
              <a:buFont typeface="Arial" pitchFamily="34" charset="0"/>
              <a:buChar char="•"/>
            </a:pPr>
            <a:r>
              <a:rPr lang="en-US" sz="1600" dirty="0" smtClean="0">
                <a:solidFill>
                  <a:srgbClr val="FF0000"/>
                </a:solidFill>
              </a:rPr>
              <a:t>Network effect </a:t>
            </a:r>
            <a:r>
              <a:rPr lang="en-US" sz="1600" dirty="0" smtClean="0">
                <a:solidFill>
                  <a:srgbClr val="FF0000"/>
                </a:solidFill>
                <a:sym typeface="Wingdings" pitchFamily="2" charset="2"/>
              </a:rPr>
              <a:t> </a:t>
            </a:r>
            <a:r>
              <a:rPr lang="en-US" sz="1600" dirty="0" smtClean="0">
                <a:solidFill>
                  <a:srgbClr val="FF0000"/>
                </a:solidFill>
              </a:rPr>
              <a:t>when they share, our tweet reaches friends of friends.</a:t>
            </a:r>
            <a:endParaRPr lang="en-US" sz="1600" dirty="0">
              <a:solidFill>
                <a:srgbClr val="FF0000"/>
              </a:solidFill>
            </a:endParaRPr>
          </a:p>
        </p:txBody>
      </p:sp>
      <p:sp>
        <p:nvSpPr>
          <p:cNvPr id="4" name="Right Arrow 3"/>
          <p:cNvSpPr/>
          <p:nvPr/>
        </p:nvSpPr>
        <p:spPr>
          <a:xfrm>
            <a:off x="3810000" y="2895600"/>
            <a:ext cx="609600" cy="304800"/>
          </a:xfrm>
          <a:prstGeom prst="rightArrow">
            <a:avLst/>
          </a:prstGeom>
          <a:solidFill>
            <a:srgbClr val="00B05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542652" y="4191000"/>
            <a:ext cx="3393574" cy="2446824"/>
          </a:xfrm>
          <a:prstGeom prst="rect">
            <a:avLst/>
          </a:prstGeom>
          <a:noFill/>
        </p:spPr>
        <p:txBody>
          <a:bodyPr wrap="square" rtlCol="0">
            <a:spAutoFit/>
          </a:bodyPr>
          <a:lstStyle/>
          <a:p>
            <a:pPr>
              <a:spcAft>
                <a:spcPts val="600"/>
              </a:spcAft>
            </a:pPr>
            <a:r>
              <a:rPr lang="en-US" sz="1600" b="1" u="sng" dirty="0" smtClean="0"/>
              <a:t>Send Individual Tweets:</a:t>
            </a:r>
            <a:endParaRPr lang="en-US" sz="1600" b="1" u="sng" dirty="0"/>
          </a:p>
          <a:p>
            <a:pPr marL="171450" indent="-171450">
              <a:spcAft>
                <a:spcPts val="1200"/>
              </a:spcAft>
              <a:buFont typeface="Arial" pitchFamily="34" charset="0"/>
              <a:buChar char="•"/>
            </a:pPr>
            <a:r>
              <a:rPr lang="en-US" sz="1600" dirty="0" smtClean="0"/>
              <a:t>Address the message to a specific news outlet or reporter.</a:t>
            </a:r>
          </a:p>
          <a:p>
            <a:pPr marL="171450" indent="-171450">
              <a:spcAft>
                <a:spcPts val="1200"/>
              </a:spcAft>
              <a:buFont typeface="Arial" pitchFamily="34" charset="0"/>
              <a:buChar char="•"/>
            </a:pPr>
            <a:r>
              <a:rPr lang="en-US" sz="1600" dirty="0" smtClean="0"/>
              <a:t>This serves as a social media “pitch,” informing them of your news.</a:t>
            </a:r>
          </a:p>
          <a:p>
            <a:pPr marL="171450" indent="-171450">
              <a:spcAft>
                <a:spcPts val="1200"/>
              </a:spcAft>
              <a:buFont typeface="Arial" pitchFamily="34" charset="0"/>
              <a:buChar char="•"/>
            </a:pPr>
            <a:r>
              <a:rPr lang="en-US" sz="1600" dirty="0" smtClean="0"/>
              <a:t>But the primary goal is for them to </a:t>
            </a:r>
            <a:r>
              <a:rPr lang="en-US" sz="1600" u="sng" dirty="0" smtClean="0"/>
              <a:t>retweet</a:t>
            </a:r>
            <a:r>
              <a:rPr lang="en-US" sz="1600" dirty="0" smtClean="0"/>
              <a:t> the message to their followers.</a:t>
            </a:r>
            <a:endParaRPr lang="en-US" sz="1600" dirty="0"/>
          </a:p>
        </p:txBody>
      </p:sp>
    </p:spTree>
    <p:extLst>
      <p:ext uri="{BB962C8B-B14F-4D97-AF65-F5344CB8AC3E}">
        <p14:creationId xmlns:p14="http://schemas.microsoft.com/office/powerpoint/2010/main" val="242216074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Twitter for </a:t>
            </a:r>
            <a:r>
              <a:rPr lang="en-US" dirty="0"/>
              <a:t>media relations</a:t>
            </a:r>
          </a:p>
        </p:txBody>
      </p:sp>
      <p:sp>
        <p:nvSpPr>
          <p:cNvPr id="3" name="Text Placeholder 2"/>
          <p:cNvSpPr>
            <a:spLocks noGrp="1"/>
          </p:cNvSpPr>
          <p:nvPr>
            <p:ph type="body" idx="1"/>
          </p:nvPr>
        </p:nvSpPr>
        <p:spPr/>
        <p:txBody>
          <a:bodyPr>
            <a:normAutofit/>
          </a:bodyPr>
          <a:lstStyle/>
          <a:p>
            <a:pPr algn="l"/>
            <a:r>
              <a:rPr lang="en-US" sz="2500" b="0" dirty="0" smtClean="0"/>
              <a:t>Original</a:t>
            </a:r>
            <a:endParaRPr lang="en-US" sz="2500" b="0" dirty="0"/>
          </a:p>
        </p:txBody>
      </p:sp>
      <p:pic>
        <p:nvPicPr>
          <p:cNvPr id="11" name="Picture 10"/>
          <p:cNvPicPr/>
          <p:nvPr/>
        </p:nvPicPr>
        <p:blipFill>
          <a:blip r:embed="rId2"/>
          <a:stretch>
            <a:fillRect/>
          </a:stretch>
        </p:blipFill>
        <p:spPr>
          <a:xfrm>
            <a:off x="500062" y="2209800"/>
            <a:ext cx="3652838" cy="1371600"/>
          </a:xfrm>
          <a:prstGeom prst="rect">
            <a:avLst/>
          </a:prstGeom>
          <a:ln>
            <a:solidFill>
              <a:schemeClr val="bg1">
                <a:lumMod val="85000"/>
              </a:schemeClr>
            </a:solidFill>
          </a:ln>
        </p:spPr>
      </p:pic>
    </p:spTree>
    <p:extLst>
      <p:ext uri="{BB962C8B-B14F-4D97-AF65-F5344CB8AC3E}">
        <p14:creationId xmlns:p14="http://schemas.microsoft.com/office/powerpoint/2010/main" val="250793408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Twitter for </a:t>
            </a:r>
            <a:r>
              <a:rPr lang="en-US" dirty="0"/>
              <a:t>media relations</a:t>
            </a:r>
          </a:p>
        </p:txBody>
      </p:sp>
      <p:sp>
        <p:nvSpPr>
          <p:cNvPr id="3" name="Text Placeholder 2"/>
          <p:cNvSpPr>
            <a:spLocks noGrp="1"/>
          </p:cNvSpPr>
          <p:nvPr>
            <p:ph type="body" idx="1"/>
          </p:nvPr>
        </p:nvSpPr>
        <p:spPr/>
        <p:txBody>
          <a:bodyPr>
            <a:normAutofit/>
          </a:bodyPr>
          <a:lstStyle/>
          <a:p>
            <a:pPr algn="l"/>
            <a:r>
              <a:rPr lang="en-US" sz="2500" b="0" dirty="0" smtClean="0"/>
              <a:t>Original</a:t>
            </a:r>
            <a:endParaRPr lang="en-US" sz="2500" b="0" dirty="0"/>
          </a:p>
        </p:txBody>
      </p:sp>
      <p:sp>
        <p:nvSpPr>
          <p:cNvPr id="8" name="Text Placeholder 2"/>
          <p:cNvSpPr>
            <a:spLocks noGrp="1"/>
          </p:cNvSpPr>
          <p:nvPr>
            <p:ph type="body" idx="1"/>
          </p:nvPr>
        </p:nvSpPr>
        <p:spPr>
          <a:xfrm>
            <a:off x="4338746" y="1535919"/>
            <a:ext cx="4040188" cy="639762"/>
          </a:xfrm>
        </p:spPr>
        <p:txBody>
          <a:bodyPr>
            <a:normAutofit/>
          </a:bodyPr>
          <a:lstStyle/>
          <a:p>
            <a:pPr algn="l"/>
            <a:r>
              <a:rPr lang="en-US" sz="2500" b="0" dirty="0" smtClean="0"/>
              <a:t>Retweet</a:t>
            </a:r>
            <a:endParaRPr lang="en-US" sz="2500" b="0" dirty="0"/>
          </a:p>
        </p:txBody>
      </p:sp>
      <p:sp>
        <p:nvSpPr>
          <p:cNvPr id="9" name="TextBox 8"/>
          <p:cNvSpPr txBox="1"/>
          <p:nvPr/>
        </p:nvSpPr>
        <p:spPr>
          <a:xfrm>
            <a:off x="4419600" y="3886200"/>
            <a:ext cx="3352800" cy="1231106"/>
          </a:xfrm>
          <a:prstGeom prst="rect">
            <a:avLst/>
          </a:prstGeom>
          <a:noFill/>
        </p:spPr>
        <p:txBody>
          <a:bodyPr wrap="square" rtlCol="0">
            <a:spAutoFit/>
          </a:bodyPr>
          <a:lstStyle/>
          <a:p>
            <a:pPr>
              <a:spcBef>
                <a:spcPts val="600"/>
              </a:spcBef>
              <a:spcAft>
                <a:spcPts val="600"/>
              </a:spcAft>
            </a:pPr>
            <a:r>
              <a:rPr lang="en-US" sz="1600" dirty="0" smtClean="0">
                <a:solidFill>
                  <a:srgbClr val="FF0000"/>
                </a:solidFill>
              </a:rPr>
              <a:t>West Seattle Blog retweeted this within 60 seconds and reached the </a:t>
            </a:r>
            <a:r>
              <a:rPr lang="en-US" sz="1600" u="sng" dirty="0" smtClean="0">
                <a:solidFill>
                  <a:srgbClr val="FF0000"/>
                </a:solidFill>
              </a:rPr>
              <a:t>specific audience </a:t>
            </a:r>
            <a:r>
              <a:rPr lang="en-US" sz="1600" dirty="0" smtClean="0">
                <a:solidFill>
                  <a:srgbClr val="FF0000"/>
                </a:solidFill>
              </a:rPr>
              <a:t>for this message.</a:t>
            </a:r>
          </a:p>
          <a:p>
            <a:pPr marL="395288" indent="-285750">
              <a:spcBef>
                <a:spcPts val="600"/>
              </a:spcBef>
              <a:buFont typeface="Arial" pitchFamily="34" charset="0"/>
              <a:buChar char="•"/>
            </a:pPr>
            <a:r>
              <a:rPr lang="en-US" sz="1600" dirty="0" smtClean="0">
                <a:solidFill>
                  <a:srgbClr val="FF0000"/>
                </a:solidFill>
              </a:rPr>
              <a:t>Additional 16K followers!</a:t>
            </a:r>
            <a:endParaRPr lang="en-US" sz="1600" dirty="0">
              <a:solidFill>
                <a:srgbClr val="FF0000"/>
              </a:solidFill>
            </a:endParaRPr>
          </a:p>
        </p:txBody>
      </p:sp>
      <p:pic>
        <p:nvPicPr>
          <p:cNvPr id="11" name="Picture 10"/>
          <p:cNvPicPr/>
          <p:nvPr/>
        </p:nvPicPr>
        <p:blipFill>
          <a:blip r:embed="rId2"/>
          <a:stretch>
            <a:fillRect/>
          </a:stretch>
        </p:blipFill>
        <p:spPr>
          <a:xfrm>
            <a:off x="500062" y="2209800"/>
            <a:ext cx="3652838" cy="1371600"/>
          </a:xfrm>
          <a:prstGeom prst="rect">
            <a:avLst/>
          </a:prstGeom>
          <a:ln>
            <a:solidFill>
              <a:schemeClr val="bg1">
                <a:lumMod val="85000"/>
              </a:schemeClr>
            </a:solidFill>
          </a:ln>
        </p:spPr>
      </p:pic>
      <p:pic>
        <p:nvPicPr>
          <p:cNvPr id="13" name="Picture 12"/>
          <p:cNvPicPr/>
          <p:nvPr/>
        </p:nvPicPr>
        <p:blipFill>
          <a:blip r:embed="rId3"/>
          <a:stretch>
            <a:fillRect/>
          </a:stretch>
        </p:blipFill>
        <p:spPr>
          <a:xfrm>
            <a:off x="4419600" y="2209800"/>
            <a:ext cx="3810000" cy="1371600"/>
          </a:xfrm>
          <a:prstGeom prst="rect">
            <a:avLst/>
          </a:prstGeom>
          <a:ln>
            <a:solidFill>
              <a:schemeClr val="bg1">
                <a:lumMod val="85000"/>
              </a:schemeClr>
            </a:solidFill>
          </a:ln>
        </p:spPr>
      </p:pic>
      <p:sp>
        <p:nvSpPr>
          <p:cNvPr id="4" name="Right Arrow 3"/>
          <p:cNvSpPr/>
          <p:nvPr/>
        </p:nvSpPr>
        <p:spPr>
          <a:xfrm>
            <a:off x="3970929" y="3048000"/>
            <a:ext cx="677271" cy="304800"/>
          </a:xfrm>
          <a:prstGeom prst="rightArrow">
            <a:avLst/>
          </a:prstGeom>
          <a:solidFill>
            <a:srgbClr val="00B05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916300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062" y="3843338"/>
            <a:ext cx="3652838" cy="1262062"/>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a:bodyPr>
          <a:lstStyle/>
          <a:p>
            <a:r>
              <a:rPr lang="en-US" dirty="0" smtClean="0"/>
              <a:t>Twitter for </a:t>
            </a:r>
            <a:r>
              <a:rPr lang="en-US" dirty="0"/>
              <a:t>media relations</a:t>
            </a:r>
          </a:p>
        </p:txBody>
      </p:sp>
      <p:sp>
        <p:nvSpPr>
          <p:cNvPr id="3" name="Text Placeholder 2"/>
          <p:cNvSpPr>
            <a:spLocks noGrp="1"/>
          </p:cNvSpPr>
          <p:nvPr>
            <p:ph type="body" idx="1"/>
          </p:nvPr>
        </p:nvSpPr>
        <p:spPr/>
        <p:txBody>
          <a:bodyPr>
            <a:normAutofit/>
          </a:bodyPr>
          <a:lstStyle/>
          <a:p>
            <a:pPr algn="l"/>
            <a:r>
              <a:rPr lang="en-US" sz="2500" b="0" dirty="0" smtClean="0"/>
              <a:t>Original</a:t>
            </a:r>
            <a:endParaRPr lang="en-US" sz="2500" b="0" dirty="0"/>
          </a:p>
        </p:txBody>
      </p:sp>
      <p:sp>
        <p:nvSpPr>
          <p:cNvPr id="8" name="Text Placeholder 2"/>
          <p:cNvSpPr>
            <a:spLocks noGrp="1"/>
          </p:cNvSpPr>
          <p:nvPr>
            <p:ph type="body" idx="1"/>
          </p:nvPr>
        </p:nvSpPr>
        <p:spPr>
          <a:xfrm>
            <a:off x="4338746" y="1535919"/>
            <a:ext cx="4040188" cy="639762"/>
          </a:xfrm>
        </p:spPr>
        <p:txBody>
          <a:bodyPr>
            <a:normAutofit/>
          </a:bodyPr>
          <a:lstStyle/>
          <a:p>
            <a:pPr algn="l"/>
            <a:r>
              <a:rPr lang="en-US" sz="2500" b="0" dirty="0" smtClean="0"/>
              <a:t>Retweet</a:t>
            </a:r>
            <a:endParaRPr lang="en-US" sz="2500" b="0" dirty="0"/>
          </a:p>
        </p:txBody>
      </p:sp>
      <p:pic>
        <p:nvPicPr>
          <p:cNvPr id="11" name="Picture 10"/>
          <p:cNvPicPr/>
          <p:nvPr/>
        </p:nvPicPr>
        <p:blipFill>
          <a:blip r:embed="rId3"/>
          <a:stretch>
            <a:fillRect/>
          </a:stretch>
        </p:blipFill>
        <p:spPr>
          <a:xfrm>
            <a:off x="500062" y="2209800"/>
            <a:ext cx="3652838" cy="1371600"/>
          </a:xfrm>
          <a:prstGeom prst="rect">
            <a:avLst/>
          </a:prstGeom>
          <a:ln>
            <a:solidFill>
              <a:schemeClr val="bg1">
                <a:lumMod val="85000"/>
              </a:schemeClr>
            </a:solidFill>
          </a:ln>
        </p:spPr>
      </p:pic>
      <p:pic>
        <p:nvPicPr>
          <p:cNvPr id="13" name="Picture 12"/>
          <p:cNvPicPr/>
          <p:nvPr/>
        </p:nvPicPr>
        <p:blipFill>
          <a:blip r:embed="rId4"/>
          <a:stretch>
            <a:fillRect/>
          </a:stretch>
        </p:blipFill>
        <p:spPr>
          <a:xfrm>
            <a:off x="4419600" y="2209800"/>
            <a:ext cx="3810000" cy="1371600"/>
          </a:xfrm>
          <a:prstGeom prst="rect">
            <a:avLst/>
          </a:prstGeom>
          <a:ln>
            <a:solidFill>
              <a:schemeClr val="bg1">
                <a:lumMod val="85000"/>
              </a:schemeClr>
            </a:solidFill>
          </a:ln>
        </p:spPr>
      </p:pic>
      <p:sp>
        <p:nvSpPr>
          <p:cNvPr id="4" name="Right Arrow 3"/>
          <p:cNvSpPr/>
          <p:nvPr/>
        </p:nvSpPr>
        <p:spPr>
          <a:xfrm>
            <a:off x="3970929" y="3048000"/>
            <a:ext cx="677271" cy="304800"/>
          </a:xfrm>
          <a:prstGeom prst="rightArrow">
            <a:avLst/>
          </a:prstGeom>
          <a:solidFill>
            <a:srgbClr val="00B05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84184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Facebook (sigh)</a:t>
            </a:r>
            <a:endParaRPr lang="en-US" dirty="0"/>
          </a:p>
        </p:txBody>
      </p:sp>
      <p:pic>
        <p:nvPicPr>
          <p:cNvPr id="5" name="Picture 4"/>
          <p:cNvPicPr>
            <a:picLocks noChangeAspect="1"/>
          </p:cNvPicPr>
          <p:nvPr/>
        </p:nvPicPr>
        <p:blipFill>
          <a:blip r:embed="rId2"/>
          <a:stretch>
            <a:fillRect/>
          </a:stretch>
        </p:blipFill>
        <p:spPr>
          <a:xfrm>
            <a:off x="1524000" y="2267803"/>
            <a:ext cx="5355802" cy="3608119"/>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062" y="3843338"/>
            <a:ext cx="3652838" cy="1262062"/>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a:bodyPr>
          <a:lstStyle/>
          <a:p>
            <a:r>
              <a:rPr lang="en-US" dirty="0" smtClean="0"/>
              <a:t>Twitter for </a:t>
            </a:r>
            <a:r>
              <a:rPr lang="en-US" dirty="0"/>
              <a:t>media relations</a:t>
            </a:r>
          </a:p>
        </p:txBody>
      </p:sp>
      <p:sp>
        <p:nvSpPr>
          <p:cNvPr id="3" name="Text Placeholder 2"/>
          <p:cNvSpPr>
            <a:spLocks noGrp="1"/>
          </p:cNvSpPr>
          <p:nvPr>
            <p:ph type="body" idx="1"/>
          </p:nvPr>
        </p:nvSpPr>
        <p:spPr/>
        <p:txBody>
          <a:bodyPr>
            <a:normAutofit/>
          </a:bodyPr>
          <a:lstStyle/>
          <a:p>
            <a:pPr algn="l"/>
            <a:r>
              <a:rPr lang="en-US" sz="2500" b="0" dirty="0" smtClean="0"/>
              <a:t>Original</a:t>
            </a:r>
            <a:endParaRPr lang="en-US" sz="2500" b="0" dirty="0"/>
          </a:p>
        </p:txBody>
      </p:sp>
      <p:sp>
        <p:nvSpPr>
          <p:cNvPr id="8" name="Text Placeholder 2"/>
          <p:cNvSpPr>
            <a:spLocks noGrp="1"/>
          </p:cNvSpPr>
          <p:nvPr>
            <p:ph type="body" idx="1"/>
          </p:nvPr>
        </p:nvSpPr>
        <p:spPr>
          <a:xfrm>
            <a:off x="4338746" y="1535919"/>
            <a:ext cx="4040188" cy="639762"/>
          </a:xfrm>
        </p:spPr>
        <p:txBody>
          <a:bodyPr>
            <a:normAutofit/>
          </a:bodyPr>
          <a:lstStyle/>
          <a:p>
            <a:pPr algn="l"/>
            <a:r>
              <a:rPr lang="en-US" sz="2500" b="0" dirty="0" smtClean="0"/>
              <a:t>Retweet</a:t>
            </a:r>
            <a:endParaRPr lang="en-US" sz="2500" b="0" dirty="0"/>
          </a:p>
        </p:txBody>
      </p:sp>
      <p:pic>
        <p:nvPicPr>
          <p:cNvPr id="11" name="Picture 10"/>
          <p:cNvPicPr/>
          <p:nvPr/>
        </p:nvPicPr>
        <p:blipFill>
          <a:blip r:embed="rId3"/>
          <a:stretch>
            <a:fillRect/>
          </a:stretch>
        </p:blipFill>
        <p:spPr>
          <a:xfrm>
            <a:off x="500062" y="2209800"/>
            <a:ext cx="3652838" cy="1371600"/>
          </a:xfrm>
          <a:prstGeom prst="rect">
            <a:avLst/>
          </a:prstGeom>
          <a:ln>
            <a:solidFill>
              <a:schemeClr val="bg1">
                <a:lumMod val="85000"/>
              </a:schemeClr>
            </a:solidFill>
          </a:ln>
        </p:spPr>
      </p:pic>
      <p:pic>
        <p:nvPicPr>
          <p:cNvPr id="13" name="Picture 12"/>
          <p:cNvPicPr/>
          <p:nvPr/>
        </p:nvPicPr>
        <p:blipFill>
          <a:blip r:embed="rId4"/>
          <a:stretch>
            <a:fillRect/>
          </a:stretch>
        </p:blipFill>
        <p:spPr>
          <a:xfrm>
            <a:off x="4419600" y="2209800"/>
            <a:ext cx="3810000" cy="1371600"/>
          </a:xfrm>
          <a:prstGeom prst="rect">
            <a:avLst/>
          </a:prstGeom>
          <a:ln>
            <a:solidFill>
              <a:schemeClr val="bg1">
                <a:lumMod val="85000"/>
              </a:schemeClr>
            </a:solidFill>
          </a:ln>
        </p:spPr>
      </p:pic>
      <p:sp>
        <p:nvSpPr>
          <p:cNvPr id="4" name="Right Arrow 3"/>
          <p:cNvSpPr/>
          <p:nvPr/>
        </p:nvSpPr>
        <p:spPr>
          <a:xfrm>
            <a:off x="3970929" y="3048000"/>
            <a:ext cx="677271" cy="304800"/>
          </a:xfrm>
          <a:prstGeom prst="rightArrow">
            <a:avLst/>
          </a:prstGeom>
          <a:solidFill>
            <a:srgbClr val="00B05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19598" y="3843339"/>
            <a:ext cx="3810002" cy="1262062"/>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ight Arrow 13"/>
          <p:cNvSpPr/>
          <p:nvPr/>
        </p:nvSpPr>
        <p:spPr>
          <a:xfrm>
            <a:off x="3970929" y="4724400"/>
            <a:ext cx="677271" cy="304800"/>
          </a:xfrm>
          <a:prstGeom prst="rightArrow">
            <a:avLst/>
          </a:prstGeom>
          <a:solidFill>
            <a:srgbClr val="00B05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4383206" y="5298996"/>
            <a:ext cx="3922594" cy="584775"/>
          </a:xfrm>
          <a:prstGeom prst="rect">
            <a:avLst/>
          </a:prstGeom>
          <a:noFill/>
        </p:spPr>
        <p:txBody>
          <a:bodyPr wrap="square" rtlCol="0">
            <a:spAutoFit/>
          </a:bodyPr>
          <a:lstStyle/>
          <a:p>
            <a:pPr>
              <a:spcBef>
                <a:spcPts val="600"/>
              </a:spcBef>
              <a:spcAft>
                <a:spcPts val="600"/>
              </a:spcAft>
            </a:pPr>
            <a:r>
              <a:rPr lang="en-US" sz="1600" dirty="0" smtClean="0">
                <a:solidFill>
                  <a:srgbClr val="FF0000"/>
                </a:solidFill>
              </a:rPr>
              <a:t>KIRO 7 retweeted in  12 minutes and reached 28K additional followers.</a:t>
            </a:r>
            <a:endParaRPr lang="en-US" sz="1600" dirty="0">
              <a:solidFill>
                <a:srgbClr val="FF0000"/>
              </a:solidFill>
            </a:endParaRPr>
          </a:p>
        </p:txBody>
      </p:sp>
    </p:spTree>
    <p:extLst>
      <p:ext uri="{BB962C8B-B14F-4D97-AF65-F5344CB8AC3E}">
        <p14:creationId xmlns:p14="http://schemas.microsoft.com/office/powerpoint/2010/main" val="111558010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Twitter for customer service</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23999"/>
            <a:ext cx="4800600" cy="164123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415650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457200" y="1524000"/>
            <a:ext cx="4800600" cy="164123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Twitter for customer service</a:t>
            </a:r>
            <a:endParaRPr lang="en-US" dirty="0"/>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2667000"/>
            <a:ext cx="4629150" cy="18002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415650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457200" y="1524000"/>
            <a:ext cx="4800600" cy="164123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Twitter for customer service</a:t>
            </a:r>
            <a:endParaRPr lang="en-US" dirty="0"/>
          </a:p>
        </p:txBody>
      </p:sp>
      <p:pic>
        <p:nvPicPr>
          <p:cNvPr id="3075" name="Picture 3"/>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3429000" y="2667000"/>
            <a:ext cx="4629150" cy="18002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71575" y="3909728"/>
            <a:ext cx="4572000" cy="186991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813829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a:xfrm>
            <a:off x="457200" y="1600200"/>
            <a:ext cx="7620000" cy="5029200"/>
          </a:xfrm>
        </p:spPr>
        <p:txBody>
          <a:bodyPr>
            <a:normAutofit/>
          </a:bodyPr>
          <a:lstStyle/>
          <a:p>
            <a:pPr>
              <a:spcAft>
                <a:spcPts val="1200"/>
              </a:spcAft>
            </a:pPr>
            <a:r>
              <a:rPr lang="en-US" dirty="0" smtClean="0"/>
              <a:t>Facebook – </a:t>
            </a:r>
            <a:r>
              <a:rPr lang="en-US" dirty="0" smtClean="0">
                <a:hlinkClick r:id="rId2"/>
              </a:rPr>
              <a:t>Page Insights Guide </a:t>
            </a:r>
            <a:r>
              <a:rPr lang="en-US" dirty="0" smtClean="0"/>
              <a:t>(PDF)</a:t>
            </a:r>
          </a:p>
          <a:p>
            <a:pPr>
              <a:spcAft>
                <a:spcPts val="1200"/>
              </a:spcAft>
            </a:pPr>
            <a:r>
              <a:rPr lang="en-US" dirty="0" smtClean="0"/>
              <a:t>Out-Smarts Marketing – </a:t>
            </a:r>
            <a:r>
              <a:rPr lang="en-US" dirty="0" smtClean="0">
                <a:hlinkClick r:id="rId3"/>
              </a:rPr>
              <a:t>Facebook Insights Explained</a:t>
            </a:r>
            <a:endParaRPr lang="en-US" dirty="0" smtClean="0"/>
          </a:p>
          <a:p>
            <a:pPr>
              <a:spcAft>
                <a:spcPts val="1200"/>
              </a:spcAft>
            </a:pPr>
            <a:r>
              <a:rPr lang="en-US" dirty="0" err="1" smtClean="0"/>
              <a:t>Mashable</a:t>
            </a:r>
            <a:r>
              <a:rPr lang="en-US" dirty="0" smtClean="0"/>
              <a:t> – </a:t>
            </a:r>
            <a:r>
              <a:rPr lang="en-US" dirty="0" smtClean="0">
                <a:hlinkClick r:id="rId4"/>
              </a:rPr>
              <a:t>6 Posts That Build Engagement on Facebook</a:t>
            </a:r>
            <a:endParaRPr lang="en-US" dirty="0" smtClean="0"/>
          </a:p>
          <a:p>
            <a:pPr>
              <a:spcAft>
                <a:spcPts val="1200"/>
              </a:spcAft>
            </a:pPr>
            <a:r>
              <a:rPr lang="en-US" dirty="0" smtClean="0"/>
              <a:t>Jeff Bullas – </a:t>
            </a:r>
            <a:r>
              <a:rPr lang="en-US" dirty="0" smtClean="0">
                <a:hlinkClick r:id="rId5"/>
              </a:rPr>
              <a:t>10 Tips for Facebook </a:t>
            </a:r>
            <a:r>
              <a:rPr lang="en-US" dirty="0" smtClean="0">
                <a:hlinkClick r:id="rId5"/>
              </a:rPr>
              <a:t>Engagement</a:t>
            </a:r>
            <a:endParaRPr lang="en-US" dirty="0" smtClean="0"/>
          </a:p>
          <a:p>
            <a:pPr>
              <a:spcAft>
                <a:spcPts val="1200"/>
              </a:spcAft>
            </a:pPr>
            <a:r>
              <a:rPr lang="en-US" dirty="0" smtClean="0"/>
              <a:t>State of the Media – </a:t>
            </a:r>
            <a:r>
              <a:rPr lang="en-US" dirty="0" smtClean="0">
                <a:hlinkClick r:id="rId6"/>
              </a:rPr>
              <a:t>What Facebook &amp; Twitter Mean for News</a:t>
            </a:r>
            <a:endParaRPr lang="en-US" dirty="0" smtClean="0"/>
          </a:p>
          <a:p>
            <a:pPr>
              <a:spcAft>
                <a:spcPts val="1200"/>
              </a:spcAft>
            </a:pPr>
            <a:r>
              <a:rPr lang="en-US" dirty="0" smtClean="0"/>
              <a:t>Desk.com – </a:t>
            </a:r>
            <a:r>
              <a:rPr lang="en-US" dirty="0" smtClean="0">
                <a:hlinkClick r:id="rId7"/>
              </a:rPr>
              <a:t>How Twitter is Changing Customer Service</a:t>
            </a:r>
            <a:endParaRPr lang="en-US" dirty="0" smtClean="0"/>
          </a:p>
          <a:p>
            <a:pPr>
              <a:spcAft>
                <a:spcPts val="1200"/>
              </a:spcAft>
            </a:pPr>
            <a:r>
              <a:rPr lang="en-US" dirty="0" smtClean="0"/>
              <a:t>Forbes – </a:t>
            </a:r>
            <a:r>
              <a:rPr lang="en-US" dirty="0" smtClean="0">
                <a:hlinkClick r:id="rId8"/>
              </a:rPr>
              <a:t>Twitter: A New Age for Customer Service</a:t>
            </a:r>
            <a:endParaRPr lang="en-US" dirty="0" smtClean="0"/>
          </a:p>
          <a:p>
            <a:pPr>
              <a:spcAft>
                <a:spcPts val="1200"/>
              </a:spcAft>
            </a:pPr>
            <a:endParaRPr lang="en-US" dirty="0" smtClean="0"/>
          </a:p>
        </p:txBody>
      </p:sp>
    </p:spTree>
    <p:extLst>
      <p:ext uri="{BB962C8B-B14F-4D97-AF65-F5344CB8AC3E}">
        <p14:creationId xmlns:p14="http://schemas.microsoft.com/office/powerpoint/2010/main" val="138889370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100" dirty="0" smtClean="0"/>
              <a:t>Assignment </a:t>
            </a:r>
            <a:r>
              <a:rPr lang="en-US" sz="4100" dirty="0" smtClean="0"/>
              <a:t>#4 </a:t>
            </a:r>
            <a:r>
              <a:rPr lang="en-US" sz="4100" dirty="0" smtClean="0"/>
              <a:t>– </a:t>
            </a:r>
            <a:r>
              <a:rPr lang="en-US" sz="4100" dirty="0" smtClean="0"/>
              <a:t>Facebook Ads</a:t>
            </a:r>
            <a:endParaRPr lang="en-US" sz="4100" dirty="0"/>
          </a:p>
        </p:txBody>
      </p:sp>
      <p:sp>
        <p:nvSpPr>
          <p:cNvPr id="3" name="Content Placeholder 2"/>
          <p:cNvSpPr>
            <a:spLocks noGrp="1"/>
          </p:cNvSpPr>
          <p:nvPr>
            <p:ph idx="1"/>
          </p:nvPr>
        </p:nvSpPr>
        <p:spPr/>
        <p:txBody>
          <a:bodyPr>
            <a:normAutofit/>
          </a:bodyPr>
          <a:lstStyle/>
          <a:p>
            <a:pPr>
              <a:spcAft>
                <a:spcPts val="600"/>
              </a:spcAft>
            </a:pPr>
            <a:r>
              <a:rPr lang="en-US" sz="2400" dirty="0" smtClean="0"/>
              <a:t>Write a 1-page </a:t>
            </a:r>
            <a:r>
              <a:rPr lang="en-US" sz="2400" dirty="0" smtClean="0"/>
              <a:t>ads </a:t>
            </a:r>
            <a:r>
              <a:rPr lang="en-US" sz="2400" dirty="0" smtClean="0"/>
              <a:t>report (10 points)</a:t>
            </a:r>
          </a:p>
          <a:p>
            <a:pPr lvl="1"/>
            <a:r>
              <a:rPr lang="en-US" dirty="0" smtClean="0"/>
              <a:t>Using </a:t>
            </a:r>
            <a:r>
              <a:rPr lang="en-US" dirty="0" smtClean="0"/>
              <a:t>Facebook Ads, pick an organization (could be your own) and provide an ad strategy.</a:t>
            </a:r>
            <a:endParaRPr lang="en-US" dirty="0" smtClean="0"/>
          </a:p>
          <a:p>
            <a:pPr lvl="1"/>
            <a:r>
              <a:rPr lang="en-US" dirty="0" smtClean="0"/>
              <a:t>Identify your target audiences and briefly explain why you are reaching them.</a:t>
            </a:r>
          </a:p>
          <a:p>
            <a:pPr lvl="1">
              <a:spcAft>
                <a:spcPts val="600"/>
              </a:spcAft>
            </a:pPr>
            <a:r>
              <a:rPr lang="en-US" dirty="0" smtClean="0"/>
              <a:t>Use targeting, promoted posts and sponsored stories to message these key audiences.</a:t>
            </a:r>
          </a:p>
          <a:p>
            <a:pPr>
              <a:spcAft>
                <a:spcPts val="1200"/>
              </a:spcAft>
            </a:pPr>
            <a:r>
              <a:rPr lang="en-US" dirty="0" smtClean="0"/>
              <a:t>What strategies would you recommend with $1,000 a month for a year and $20/day for 10 days.</a:t>
            </a:r>
            <a:endParaRPr lang="en-US" dirty="0" smtClean="0"/>
          </a:p>
          <a:p>
            <a:pPr>
              <a:spcAft>
                <a:spcPts val="1200"/>
              </a:spcAft>
            </a:pPr>
            <a:r>
              <a:rPr lang="en-US" dirty="0" smtClean="0"/>
              <a:t>Provide </a:t>
            </a:r>
            <a:r>
              <a:rPr lang="en-US" dirty="0" smtClean="0"/>
              <a:t>analysis </a:t>
            </a:r>
            <a:r>
              <a:rPr lang="en-US" dirty="0" smtClean="0"/>
              <a:t>for why you made your decisions.</a:t>
            </a:r>
            <a:endParaRPr lang="en-US" dirty="0" smtClean="0"/>
          </a:p>
          <a:p>
            <a:r>
              <a:rPr lang="en-US" b="1" dirty="0" smtClean="0"/>
              <a:t>Due </a:t>
            </a:r>
            <a:r>
              <a:rPr lang="en-US" b="1" dirty="0" smtClean="0"/>
              <a:t>prior to class </a:t>
            </a:r>
            <a:r>
              <a:rPr lang="en-US" b="1" dirty="0" smtClean="0"/>
              <a:t>2/27 </a:t>
            </a:r>
            <a:r>
              <a:rPr lang="en-US" b="1" dirty="0" smtClean="0"/>
              <a:t>– week </a:t>
            </a:r>
            <a:r>
              <a:rPr lang="en-US" b="1" dirty="0" smtClean="0"/>
              <a:t>8</a:t>
            </a:r>
            <a:endParaRPr lang="en-US" b="1" dirty="0" smtClean="0"/>
          </a:p>
        </p:txBody>
      </p:sp>
    </p:spTree>
    <p:extLst>
      <p:ext uri="{BB962C8B-B14F-4D97-AF65-F5344CB8AC3E}">
        <p14:creationId xmlns:p14="http://schemas.microsoft.com/office/powerpoint/2010/main" val="13888937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62000" y="304799"/>
            <a:ext cx="6934200" cy="629856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22350" y="228600"/>
            <a:ext cx="6445250" cy="6397061"/>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Facebook works</a:t>
            </a:r>
            <a:endParaRPr lang="en-US" dirty="0"/>
          </a:p>
        </p:txBody>
      </p:sp>
      <p:sp>
        <p:nvSpPr>
          <p:cNvPr id="3" name="Content Placeholder 2"/>
          <p:cNvSpPr>
            <a:spLocks noGrp="1"/>
          </p:cNvSpPr>
          <p:nvPr>
            <p:ph idx="1"/>
          </p:nvPr>
        </p:nvSpPr>
        <p:spPr/>
        <p:txBody>
          <a:bodyPr>
            <a:normAutofit/>
          </a:bodyPr>
          <a:lstStyle/>
          <a:p>
            <a:pPr>
              <a:spcAft>
                <a:spcPts val="600"/>
              </a:spcAft>
            </a:pPr>
            <a:r>
              <a:rPr lang="en-US" dirty="0"/>
              <a:t>There are three ways to share content on Facebook.</a:t>
            </a:r>
          </a:p>
          <a:p>
            <a:r>
              <a:rPr lang="en-US" dirty="0"/>
              <a:t>One of those ways is </a:t>
            </a:r>
            <a:r>
              <a:rPr lang="en-US" dirty="0" smtClean="0"/>
              <a:t>3X </a:t>
            </a:r>
            <a:r>
              <a:rPr lang="en-US" dirty="0"/>
              <a:t>more effective</a:t>
            </a:r>
            <a:r>
              <a:rPr lang="en-US" dirty="0" smtClean="0"/>
              <a:t>.</a:t>
            </a:r>
          </a:p>
          <a:p>
            <a:pPr>
              <a:spcAft>
                <a:spcPts val="600"/>
              </a:spcAft>
            </a:pPr>
            <a:r>
              <a:rPr lang="en-US" dirty="0" smtClean="0"/>
              <a:t>Pictures can get you more visibility, which can get you more clicks. Rinse and repeat</a:t>
            </a:r>
            <a:r>
              <a:rPr lang="en-US" dirty="0" smtClean="0"/>
              <a:t>.</a:t>
            </a:r>
          </a:p>
          <a:p>
            <a:r>
              <a:rPr lang="en-US" dirty="0" smtClean="0"/>
              <a:t>Clicks are everything on Facebook.</a:t>
            </a:r>
            <a:endParaRPr lang="en-US" dirty="0"/>
          </a:p>
        </p:txBody>
      </p:sp>
      <p:pic>
        <p:nvPicPr>
          <p:cNvPr id="4098" name="Picture 2" descr="http://rack.3.mshcdn.com/media/ZgkyMDEyLzEyLzA0LzEwL3Nob3VsZHBvbGl0LmJscS5qcGcKcAl0aHVtYgk5NTB4NTM0IwplCWpwZw/1fe04521/0e3/should-politicians-be-buying-facebook-ads-study--b2a03b28d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8097" y="3939639"/>
            <a:ext cx="4925103" cy="27684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13036</TotalTime>
  <Words>2124</Words>
  <Application>Microsoft Office PowerPoint</Application>
  <PresentationFormat>On-screen Show (4:3)</PresentationFormat>
  <Paragraphs>292</Paragraphs>
  <Slides>65</Slides>
  <Notes>12</Notes>
  <HiddenSlides>0</HiddenSlides>
  <MMClips>0</MMClips>
  <ScaleCrop>false</ScaleCrop>
  <HeadingPairs>
    <vt:vector size="4" baseType="variant">
      <vt:variant>
        <vt:lpstr>Theme</vt:lpstr>
      </vt:variant>
      <vt:variant>
        <vt:i4>1</vt:i4>
      </vt:variant>
      <vt:variant>
        <vt:lpstr>Slide Titles</vt:lpstr>
      </vt:variant>
      <vt:variant>
        <vt:i4>65</vt:i4>
      </vt:variant>
    </vt:vector>
  </HeadingPairs>
  <TitlesOfParts>
    <vt:vector size="66" baseType="lpstr">
      <vt:lpstr>Adjacency</vt:lpstr>
      <vt:lpstr>Facebook &amp; Twitter Week 6 – Feb. 13</vt:lpstr>
      <vt:lpstr>Agenda</vt:lpstr>
      <vt:lpstr>Housekeeping</vt:lpstr>
      <vt:lpstr>CMP update</vt:lpstr>
      <vt:lpstr>Minute papers</vt:lpstr>
      <vt:lpstr>Facebook (sigh)</vt:lpstr>
      <vt:lpstr>PowerPoint Presentation</vt:lpstr>
      <vt:lpstr>PowerPoint Presentation</vt:lpstr>
      <vt:lpstr>How Facebook works</vt:lpstr>
      <vt:lpstr>How Facebook works</vt:lpstr>
      <vt:lpstr>How Facebook works</vt:lpstr>
      <vt:lpstr>How Facebook works</vt:lpstr>
      <vt:lpstr>How Facebook works</vt:lpstr>
      <vt:lpstr>How Facebook works</vt:lpstr>
      <vt:lpstr>How Facebook works</vt:lpstr>
      <vt:lpstr>How Facebook works</vt:lpstr>
      <vt:lpstr>Understanding EdgeRank</vt:lpstr>
      <vt:lpstr>How EdgeRank weights posts</vt:lpstr>
      <vt:lpstr>How EdgeRank weights posts</vt:lpstr>
      <vt:lpstr>How EdgeRank weights posts</vt:lpstr>
      <vt:lpstr>Show, don’t tell</vt:lpstr>
      <vt:lpstr>Show, don’t tell</vt:lpstr>
      <vt:lpstr>Sharing pictures on Facebook</vt:lpstr>
      <vt:lpstr>PowerPoint Presentation</vt:lpstr>
      <vt:lpstr>PowerPoint Presentation</vt:lpstr>
      <vt:lpstr>PowerPoint Presentation</vt:lpstr>
      <vt:lpstr>Links vs. pictures</vt:lpstr>
      <vt:lpstr>Links vs. pictures</vt:lpstr>
      <vt:lpstr>Status updates vs. pictures</vt:lpstr>
      <vt:lpstr>Status updates vs. pictures</vt:lpstr>
      <vt:lpstr>Where to find pictures</vt:lpstr>
      <vt:lpstr>Adding text to pictures</vt:lpstr>
      <vt:lpstr>Getting engagement</vt:lpstr>
      <vt:lpstr>Promotions and contests</vt:lpstr>
      <vt:lpstr>Facebook Insights</vt:lpstr>
      <vt:lpstr>Facebook Insights</vt:lpstr>
      <vt:lpstr>Insights glossary</vt:lpstr>
      <vt:lpstr>Facebook Ads</vt:lpstr>
      <vt:lpstr>Facebook Ads</vt:lpstr>
      <vt:lpstr>Standard Ads</vt:lpstr>
      <vt:lpstr>Sponsored Stories</vt:lpstr>
      <vt:lpstr>Promoted Posts</vt:lpstr>
      <vt:lpstr>Setting your budget</vt:lpstr>
      <vt:lpstr>Designing your ad</vt:lpstr>
      <vt:lpstr>Choosing your ad image</vt:lpstr>
      <vt:lpstr>Designing your ad</vt:lpstr>
      <vt:lpstr>Reach the right people</vt:lpstr>
      <vt:lpstr>Targeting your ad</vt:lpstr>
      <vt:lpstr>Targeting your ad</vt:lpstr>
      <vt:lpstr>Same ad, different audience</vt:lpstr>
      <vt:lpstr>Bidding for ads</vt:lpstr>
      <vt:lpstr>Tracking your ad</vt:lpstr>
      <vt:lpstr>Twitter for media relations</vt:lpstr>
      <vt:lpstr>Twitter for media relations</vt:lpstr>
      <vt:lpstr>Twitter for media relations</vt:lpstr>
      <vt:lpstr>Twitter for media relations</vt:lpstr>
      <vt:lpstr>Twitter for media relations</vt:lpstr>
      <vt:lpstr>Twitter for media relations</vt:lpstr>
      <vt:lpstr>Twitter for media relations</vt:lpstr>
      <vt:lpstr>Twitter for media relations</vt:lpstr>
      <vt:lpstr>Twitter for customer service</vt:lpstr>
      <vt:lpstr>Twitter for customer service</vt:lpstr>
      <vt:lpstr>Twitter for customer service</vt:lpstr>
      <vt:lpstr>Resources</vt:lpstr>
      <vt:lpstr>Assignment #4 – Facebook Ads</vt:lpstr>
    </vt:vector>
  </TitlesOfParts>
  <Company>King County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Belt, Derek</dc:creator>
  <cp:lastModifiedBy>Belt, Derek</cp:lastModifiedBy>
  <cp:revision>181</cp:revision>
  <dcterms:created xsi:type="dcterms:W3CDTF">2013-02-05T04:30:38Z</dcterms:created>
  <dcterms:modified xsi:type="dcterms:W3CDTF">2013-02-14T07:51:58Z</dcterms:modified>
</cp:coreProperties>
</file>